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sldIdLst>
    <p:sldId id="261" r:id="rId2"/>
    <p:sldId id="262" r:id="rId3"/>
    <p:sldId id="264" r:id="rId4"/>
    <p:sldId id="265" r:id="rId5"/>
    <p:sldId id="266" r:id="rId6"/>
    <p:sldId id="273" r:id="rId7"/>
    <p:sldId id="268" r:id="rId8"/>
    <p:sldId id="271" r:id="rId9"/>
    <p:sldId id="272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9E00"/>
    <a:srgbClr val="725902"/>
    <a:srgbClr val="610E07"/>
    <a:srgbClr val="B12B1F"/>
    <a:srgbClr val="DA3828"/>
    <a:srgbClr val="D93829"/>
    <a:srgbClr val="13294B"/>
    <a:srgbClr val="E84A27"/>
    <a:srgbClr val="131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67"/>
    <p:restoredTop sz="94712"/>
  </p:normalViewPr>
  <p:slideViewPr>
    <p:cSldViewPr snapToGrid="0" snapToObjects="1">
      <p:cViewPr varScale="1">
        <p:scale>
          <a:sx n="105" d="100"/>
          <a:sy n="105" d="100"/>
        </p:scale>
        <p:origin x="808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EDCBDB-3A39-4E48-B3A8-DEDCDE77D93C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8A0CD7-CB6C-7B43-A387-61E8E41AB6AC}">
      <dgm:prSet phldrT="[Text]"/>
      <dgm:spPr>
        <a:solidFill>
          <a:srgbClr val="610E07"/>
        </a:solidFill>
      </dgm:spPr>
      <dgm:t>
        <a:bodyPr/>
        <a:lstStyle/>
        <a:p>
          <a:pPr algn="l"/>
          <a:r>
            <a:rPr lang="en-US" dirty="0"/>
            <a:t>               Reddit</a:t>
          </a:r>
        </a:p>
      </dgm:t>
    </dgm:pt>
    <dgm:pt modelId="{C3880CF4-B58F-1948-8598-681ECA9B8489}" type="parTrans" cxnId="{30D53551-97CA-0C45-9777-3DCFBE931270}">
      <dgm:prSet/>
      <dgm:spPr/>
      <dgm:t>
        <a:bodyPr/>
        <a:lstStyle/>
        <a:p>
          <a:endParaRPr lang="en-US"/>
        </a:p>
      </dgm:t>
    </dgm:pt>
    <dgm:pt modelId="{EA943249-9F5A-4F4C-892C-E8150E02692D}" type="sibTrans" cxnId="{30D53551-97CA-0C45-9777-3DCFBE931270}">
      <dgm:prSet/>
      <dgm:spPr/>
      <dgm:t>
        <a:bodyPr/>
        <a:lstStyle/>
        <a:p>
          <a:endParaRPr lang="en-US"/>
        </a:p>
      </dgm:t>
    </dgm:pt>
    <dgm:pt modelId="{B164DE84-883E-1348-897C-8B7FD1A7B512}">
      <dgm:prSet phldrT="[Text]"/>
      <dgm:spPr>
        <a:solidFill>
          <a:srgbClr val="B12B1F"/>
        </a:solidFill>
      </dgm:spPr>
      <dgm:t>
        <a:bodyPr/>
        <a:lstStyle/>
        <a:p>
          <a:pPr algn="l"/>
          <a:r>
            <a:rPr lang="en-US" dirty="0"/>
            <a:t>        </a:t>
          </a:r>
          <a:r>
            <a:rPr lang="en-US" dirty="0" err="1"/>
            <a:t>Pushshift.io</a:t>
          </a:r>
          <a:r>
            <a:rPr lang="en-US" dirty="0"/>
            <a:t>                        </a:t>
          </a:r>
        </a:p>
      </dgm:t>
    </dgm:pt>
    <dgm:pt modelId="{EE483C1A-152B-6E43-BDE3-0869C0ECC932}" type="parTrans" cxnId="{FD12246D-7122-844D-9EF9-0E0F07C6EDFE}">
      <dgm:prSet/>
      <dgm:spPr/>
      <dgm:t>
        <a:bodyPr/>
        <a:lstStyle/>
        <a:p>
          <a:endParaRPr lang="en-US"/>
        </a:p>
      </dgm:t>
    </dgm:pt>
    <dgm:pt modelId="{3F4C4023-5692-7F4D-89D8-F6385C8F6E58}" type="sibTrans" cxnId="{FD12246D-7122-844D-9EF9-0E0F07C6EDFE}">
      <dgm:prSet/>
      <dgm:spPr/>
      <dgm:t>
        <a:bodyPr/>
        <a:lstStyle/>
        <a:p>
          <a:endParaRPr lang="en-US"/>
        </a:p>
      </dgm:t>
    </dgm:pt>
    <dgm:pt modelId="{53DB6D7A-AA75-F24A-A026-A21FD0C1641A}">
      <dgm:prSet phldrT="[Text]"/>
      <dgm:spPr>
        <a:solidFill>
          <a:srgbClr val="D93829"/>
        </a:solidFill>
      </dgm:spPr>
      <dgm:t>
        <a:bodyPr/>
        <a:lstStyle/>
        <a:p>
          <a:r>
            <a:rPr lang="en-US" dirty="0"/>
            <a:t>    Index (PSAW)</a:t>
          </a:r>
        </a:p>
      </dgm:t>
    </dgm:pt>
    <dgm:pt modelId="{DEDBAAD9-77A2-3745-B600-20F8BF16AA35}" type="parTrans" cxnId="{DBD55643-BD86-CB4F-B857-056D842B0EF5}">
      <dgm:prSet/>
      <dgm:spPr/>
      <dgm:t>
        <a:bodyPr/>
        <a:lstStyle/>
        <a:p>
          <a:endParaRPr lang="en-US"/>
        </a:p>
      </dgm:t>
    </dgm:pt>
    <dgm:pt modelId="{C0399810-A641-1C42-AC4D-C9EF61A4D89B}" type="sibTrans" cxnId="{DBD55643-BD86-CB4F-B857-056D842B0EF5}">
      <dgm:prSet/>
      <dgm:spPr/>
      <dgm:t>
        <a:bodyPr/>
        <a:lstStyle/>
        <a:p>
          <a:endParaRPr lang="en-US"/>
        </a:p>
      </dgm:t>
    </dgm:pt>
    <dgm:pt modelId="{D7304318-0597-B245-8BF4-66B14139253A}" type="pres">
      <dgm:prSet presAssocID="{FFEDCBDB-3A39-4E48-B3A8-DEDCDE77D93C}" presName="Name0" presStyleCnt="0">
        <dgm:presLayoutVars>
          <dgm:dir/>
          <dgm:resizeHandles val="exact"/>
        </dgm:presLayoutVars>
      </dgm:prSet>
      <dgm:spPr/>
    </dgm:pt>
    <dgm:pt modelId="{5DD4D139-FE80-CD4C-8901-57569175D40E}" type="pres">
      <dgm:prSet presAssocID="{488A0CD7-CB6C-7B43-A387-61E8E41AB6AC}" presName="parTxOnly" presStyleLbl="node1" presStyleIdx="0" presStyleCnt="3">
        <dgm:presLayoutVars>
          <dgm:bulletEnabled val="1"/>
        </dgm:presLayoutVars>
      </dgm:prSet>
      <dgm:spPr/>
    </dgm:pt>
    <dgm:pt modelId="{0D498C95-9D4B-1545-A629-861811442C40}" type="pres">
      <dgm:prSet presAssocID="{EA943249-9F5A-4F4C-892C-E8150E02692D}" presName="parSpace" presStyleCnt="0"/>
      <dgm:spPr/>
    </dgm:pt>
    <dgm:pt modelId="{79E7BEBF-9DD2-6845-9DC5-46108C2470BE}" type="pres">
      <dgm:prSet presAssocID="{B164DE84-883E-1348-897C-8B7FD1A7B512}" presName="parTxOnly" presStyleLbl="node1" presStyleIdx="1" presStyleCnt="3">
        <dgm:presLayoutVars>
          <dgm:bulletEnabled val="1"/>
        </dgm:presLayoutVars>
      </dgm:prSet>
      <dgm:spPr/>
    </dgm:pt>
    <dgm:pt modelId="{75364764-6099-0642-8990-252FE33F436B}" type="pres">
      <dgm:prSet presAssocID="{3F4C4023-5692-7F4D-89D8-F6385C8F6E58}" presName="parSpace" presStyleCnt="0"/>
      <dgm:spPr/>
    </dgm:pt>
    <dgm:pt modelId="{686D7C18-18F2-4D40-A3DE-80C4AD2F1DC2}" type="pres">
      <dgm:prSet presAssocID="{53DB6D7A-AA75-F24A-A026-A21FD0C1641A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26D7F1A-D32F-CC46-A228-904A94AEBA87}" type="presOf" srcId="{B164DE84-883E-1348-897C-8B7FD1A7B512}" destId="{79E7BEBF-9DD2-6845-9DC5-46108C2470BE}" srcOrd="0" destOrd="0" presId="urn:microsoft.com/office/officeart/2005/8/layout/hChevron3"/>
    <dgm:cxn modelId="{DBD55643-BD86-CB4F-B857-056D842B0EF5}" srcId="{FFEDCBDB-3A39-4E48-B3A8-DEDCDE77D93C}" destId="{53DB6D7A-AA75-F24A-A026-A21FD0C1641A}" srcOrd="2" destOrd="0" parTransId="{DEDBAAD9-77A2-3745-B600-20F8BF16AA35}" sibTransId="{C0399810-A641-1C42-AC4D-C9EF61A4D89B}"/>
    <dgm:cxn modelId="{E0AF7146-ABC5-0C47-8D58-9D0B48A0947E}" type="presOf" srcId="{488A0CD7-CB6C-7B43-A387-61E8E41AB6AC}" destId="{5DD4D139-FE80-CD4C-8901-57569175D40E}" srcOrd="0" destOrd="0" presId="urn:microsoft.com/office/officeart/2005/8/layout/hChevron3"/>
    <dgm:cxn modelId="{30D53551-97CA-0C45-9777-3DCFBE931270}" srcId="{FFEDCBDB-3A39-4E48-B3A8-DEDCDE77D93C}" destId="{488A0CD7-CB6C-7B43-A387-61E8E41AB6AC}" srcOrd="0" destOrd="0" parTransId="{C3880CF4-B58F-1948-8598-681ECA9B8489}" sibTransId="{EA943249-9F5A-4F4C-892C-E8150E02692D}"/>
    <dgm:cxn modelId="{FD12246D-7122-844D-9EF9-0E0F07C6EDFE}" srcId="{FFEDCBDB-3A39-4E48-B3A8-DEDCDE77D93C}" destId="{B164DE84-883E-1348-897C-8B7FD1A7B512}" srcOrd="1" destOrd="0" parTransId="{EE483C1A-152B-6E43-BDE3-0869C0ECC932}" sibTransId="{3F4C4023-5692-7F4D-89D8-F6385C8F6E58}"/>
    <dgm:cxn modelId="{92C3E27F-DC41-D94A-92D8-63D28F0AD521}" type="presOf" srcId="{53DB6D7A-AA75-F24A-A026-A21FD0C1641A}" destId="{686D7C18-18F2-4D40-A3DE-80C4AD2F1DC2}" srcOrd="0" destOrd="0" presId="urn:microsoft.com/office/officeart/2005/8/layout/hChevron3"/>
    <dgm:cxn modelId="{B7E860FF-24BD-0044-B244-81E228F37D7A}" type="presOf" srcId="{FFEDCBDB-3A39-4E48-B3A8-DEDCDE77D93C}" destId="{D7304318-0597-B245-8BF4-66B14139253A}" srcOrd="0" destOrd="0" presId="urn:microsoft.com/office/officeart/2005/8/layout/hChevron3"/>
    <dgm:cxn modelId="{F533B775-C33D-0540-BCB0-080018B0DDF0}" type="presParOf" srcId="{D7304318-0597-B245-8BF4-66B14139253A}" destId="{5DD4D139-FE80-CD4C-8901-57569175D40E}" srcOrd="0" destOrd="0" presId="urn:microsoft.com/office/officeart/2005/8/layout/hChevron3"/>
    <dgm:cxn modelId="{15C10215-2F31-2C48-8AF9-23F247D51389}" type="presParOf" srcId="{D7304318-0597-B245-8BF4-66B14139253A}" destId="{0D498C95-9D4B-1545-A629-861811442C40}" srcOrd="1" destOrd="0" presId="urn:microsoft.com/office/officeart/2005/8/layout/hChevron3"/>
    <dgm:cxn modelId="{69EC6AB2-80CA-8743-A57C-8E3D568A5BC4}" type="presParOf" srcId="{D7304318-0597-B245-8BF4-66B14139253A}" destId="{79E7BEBF-9DD2-6845-9DC5-46108C2470BE}" srcOrd="2" destOrd="0" presId="urn:microsoft.com/office/officeart/2005/8/layout/hChevron3"/>
    <dgm:cxn modelId="{D384F4C3-247A-FE4D-8F89-196F241567AA}" type="presParOf" srcId="{D7304318-0597-B245-8BF4-66B14139253A}" destId="{75364764-6099-0642-8990-252FE33F436B}" srcOrd="3" destOrd="0" presId="urn:microsoft.com/office/officeart/2005/8/layout/hChevron3"/>
    <dgm:cxn modelId="{2797FA9F-7443-4F4F-BE30-0B759391DBC8}" type="presParOf" srcId="{D7304318-0597-B245-8BF4-66B14139253A}" destId="{686D7C18-18F2-4D40-A3DE-80C4AD2F1DC2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7996F0-B015-8C4E-9FEC-4B9329F153CB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669EB2A9-F5BA-AC41-B0A3-28B7290DEE1E}">
      <dgm:prSet phldrT="[Text]"/>
      <dgm:spPr>
        <a:solidFill>
          <a:srgbClr val="610E07"/>
        </a:solidFill>
      </dgm:spPr>
      <dgm:t>
        <a:bodyPr/>
        <a:lstStyle/>
        <a:p>
          <a:r>
            <a:rPr lang="en-US" dirty="0"/>
            <a:t>            Watch (PRAW)</a:t>
          </a:r>
        </a:p>
      </dgm:t>
    </dgm:pt>
    <dgm:pt modelId="{97F80AD3-F54B-6540-891C-84FB7DA3AD0E}" type="parTrans" cxnId="{6BD52B0D-AA85-A341-A8CF-8CD561774D33}">
      <dgm:prSet/>
      <dgm:spPr/>
      <dgm:t>
        <a:bodyPr/>
        <a:lstStyle/>
        <a:p>
          <a:endParaRPr lang="en-US"/>
        </a:p>
      </dgm:t>
    </dgm:pt>
    <dgm:pt modelId="{02C74D7E-D406-9640-A581-E22C539FCCEC}" type="sibTrans" cxnId="{6BD52B0D-AA85-A341-A8CF-8CD561774D33}">
      <dgm:prSet/>
      <dgm:spPr/>
      <dgm:t>
        <a:bodyPr/>
        <a:lstStyle/>
        <a:p>
          <a:endParaRPr lang="en-US"/>
        </a:p>
      </dgm:t>
    </dgm:pt>
    <dgm:pt modelId="{D09797A1-EC63-1C43-83C8-010676A2F882}">
      <dgm:prSet phldrT="[Text]"/>
      <dgm:spPr>
        <a:solidFill>
          <a:srgbClr val="B12B1F"/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88911F33-2A8F-BE4F-AF20-4944BB9AF2EC}" type="parTrans" cxnId="{959A619B-2FF1-E245-B23E-03A6941ADFD0}">
      <dgm:prSet/>
      <dgm:spPr/>
      <dgm:t>
        <a:bodyPr/>
        <a:lstStyle/>
        <a:p>
          <a:endParaRPr lang="en-US"/>
        </a:p>
      </dgm:t>
    </dgm:pt>
    <dgm:pt modelId="{71B5BA81-E178-3E4A-9DBA-6801776E32B9}" type="sibTrans" cxnId="{959A619B-2FF1-E245-B23E-03A6941ADFD0}">
      <dgm:prSet/>
      <dgm:spPr/>
      <dgm:t>
        <a:bodyPr/>
        <a:lstStyle/>
        <a:p>
          <a:endParaRPr lang="en-US"/>
        </a:p>
      </dgm:t>
    </dgm:pt>
    <dgm:pt modelId="{326DBFB3-AA42-6B4A-9614-973ADA1C7507}">
      <dgm:prSet phldrT="[Text]"/>
      <dgm:spPr>
        <a:solidFill>
          <a:srgbClr val="DA3828"/>
        </a:solidFill>
      </dgm:spPr>
      <dgm:t>
        <a:bodyPr/>
        <a:lstStyle/>
        <a:p>
          <a:r>
            <a:rPr lang="en-US" dirty="0"/>
            <a:t>Reply(PRAW)</a:t>
          </a:r>
        </a:p>
      </dgm:t>
    </dgm:pt>
    <dgm:pt modelId="{8D2A8F68-0B66-B34A-9B7B-2980DE314EDF}" type="parTrans" cxnId="{03EB35E5-024E-8546-80D4-681D25B5B131}">
      <dgm:prSet/>
      <dgm:spPr/>
      <dgm:t>
        <a:bodyPr/>
        <a:lstStyle/>
        <a:p>
          <a:endParaRPr lang="en-US"/>
        </a:p>
      </dgm:t>
    </dgm:pt>
    <dgm:pt modelId="{FD4D6E95-B15D-7F4C-AEB6-FE53633CA06E}" type="sibTrans" cxnId="{03EB35E5-024E-8546-80D4-681D25B5B131}">
      <dgm:prSet/>
      <dgm:spPr/>
      <dgm:t>
        <a:bodyPr/>
        <a:lstStyle/>
        <a:p>
          <a:endParaRPr lang="en-US"/>
        </a:p>
      </dgm:t>
    </dgm:pt>
    <dgm:pt modelId="{5065963A-11C6-F440-9AD4-FC752964AFEF}" type="pres">
      <dgm:prSet presAssocID="{6A7996F0-B015-8C4E-9FEC-4B9329F153CB}" presName="Name0" presStyleCnt="0">
        <dgm:presLayoutVars>
          <dgm:dir val="rev"/>
          <dgm:resizeHandles val="exact"/>
        </dgm:presLayoutVars>
      </dgm:prSet>
      <dgm:spPr/>
    </dgm:pt>
    <dgm:pt modelId="{409B078B-6208-2445-BF8B-8CBBCDC3786D}" type="pres">
      <dgm:prSet presAssocID="{669EB2A9-F5BA-AC41-B0A3-28B7290DEE1E}" presName="parTxOnly" presStyleLbl="node1" presStyleIdx="0" presStyleCnt="3" custScaleX="103352">
        <dgm:presLayoutVars>
          <dgm:bulletEnabled val="1"/>
        </dgm:presLayoutVars>
      </dgm:prSet>
      <dgm:spPr/>
    </dgm:pt>
    <dgm:pt modelId="{05CB0F6E-E9C9-FB4B-9958-960FDE1EBB07}" type="pres">
      <dgm:prSet presAssocID="{02C74D7E-D406-9640-A581-E22C539FCCEC}" presName="parSpace" presStyleCnt="0"/>
      <dgm:spPr/>
    </dgm:pt>
    <dgm:pt modelId="{93B68405-54E1-8E4D-9940-96580D6293E0}" type="pres">
      <dgm:prSet presAssocID="{D09797A1-EC63-1C43-83C8-010676A2F882}" presName="parTxOnly" presStyleLbl="node1" presStyleIdx="1" presStyleCnt="3" custScaleX="93883">
        <dgm:presLayoutVars>
          <dgm:bulletEnabled val="1"/>
        </dgm:presLayoutVars>
      </dgm:prSet>
      <dgm:spPr/>
    </dgm:pt>
    <dgm:pt modelId="{2AC550C4-DB10-5D41-BCED-1EABD49BD8CB}" type="pres">
      <dgm:prSet presAssocID="{71B5BA81-E178-3E4A-9DBA-6801776E32B9}" presName="parSpace" presStyleCnt="0"/>
      <dgm:spPr/>
    </dgm:pt>
    <dgm:pt modelId="{9DCB6E90-659D-E04A-A1D4-DF01D8955EC5}" type="pres">
      <dgm:prSet presAssocID="{326DBFB3-AA42-6B4A-9614-973ADA1C7507}" presName="parTxOnly" presStyleLbl="node1" presStyleIdx="2" presStyleCnt="3" custScaleX="77280" custLinFactNeighborX="-158" custLinFactNeighborY="2303">
        <dgm:presLayoutVars>
          <dgm:bulletEnabled val="1"/>
        </dgm:presLayoutVars>
      </dgm:prSet>
      <dgm:spPr/>
    </dgm:pt>
  </dgm:ptLst>
  <dgm:cxnLst>
    <dgm:cxn modelId="{6BD52B0D-AA85-A341-A8CF-8CD561774D33}" srcId="{6A7996F0-B015-8C4E-9FEC-4B9329F153CB}" destId="{669EB2A9-F5BA-AC41-B0A3-28B7290DEE1E}" srcOrd="0" destOrd="0" parTransId="{97F80AD3-F54B-6540-891C-84FB7DA3AD0E}" sibTransId="{02C74D7E-D406-9640-A581-E22C539FCCEC}"/>
    <dgm:cxn modelId="{6CD0E26B-D03C-4648-8EB8-FA2DC850751B}" type="presOf" srcId="{6A7996F0-B015-8C4E-9FEC-4B9329F153CB}" destId="{5065963A-11C6-F440-9AD4-FC752964AFEF}" srcOrd="0" destOrd="0" presId="urn:microsoft.com/office/officeart/2005/8/layout/hChevron3"/>
    <dgm:cxn modelId="{959A619B-2FF1-E245-B23E-03A6941ADFD0}" srcId="{6A7996F0-B015-8C4E-9FEC-4B9329F153CB}" destId="{D09797A1-EC63-1C43-83C8-010676A2F882}" srcOrd="1" destOrd="0" parTransId="{88911F33-2A8F-BE4F-AF20-4944BB9AF2EC}" sibTransId="{71B5BA81-E178-3E4A-9DBA-6801776E32B9}"/>
    <dgm:cxn modelId="{641151C3-B5A8-5242-9410-5940718015F9}" type="presOf" srcId="{326DBFB3-AA42-6B4A-9614-973ADA1C7507}" destId="{9DCB6E90-659D-E04A-A1D4-DF01D8955EC5}" srcOrd="0" destOrd="0" presId="urn:microsoft.com/office/officeart/2005/8/layout/hChevron3"/>
    <dgm:cxn modelId="{BC9968CB-EAC7-3445-B651-5ED83330E039}" type="presOf" srcId="{D09797A1-EC63-1C43-83C8-010676A2F882}" destId="{93B68405-54E1-8E4D-9940-96580D6293E0}" srcOrd="0" destOrd="0" presId="urn:microsoft.com/office/officeart/2005/8/layout/hChevron3"/>
    <dgm:cxn modelId="{0F4E90DA-0801-C249-A625-EEB9A2A322B4}" type="presOf" srcId="{669EB2A9-F5BA-AC41-B0A3-28B7290DEE1E}" destId="{409B078B-6208-2445-BF8B-8CBBCDC3786D}" srcOrd="0" destOrd="0" presId="urn:microsoft.com/office/officeart/2005/8/layout/hChevron3"/>
    <dgm:cxn modelId="{03EB35E5-024E-8546-80D4-681D25B5B131}" srcId="{6A7996F0-B015-8C4E-9FEC-4B9329F153CB}" destId="{326DBFB3-AA42-6B4A-9614-973ADA1C7507}" srcOrd="2" destOrd="0" parTransId="{8D2A8F68-0B66-B34A-9B7B-2980DE314EDF}" sibTransId="{FD4D6E95-B15D-7F4C-AEB6-FE53633CA06E}"/>
    <dgm:cxn modelId="{546D4519-3632-464C-979E-D76B69CC62B5}" type="presParOf" srcId="{5065963A-11C6-F440-9AD4-FC752964AFEF}" destId="{409B078B-6208-2445-BF8B-8CBBCDC3786D}" srcOrd="0" destOrd="0" presId="urn:microsoft.com/office/officeart/2005/8/layout/hChevron3"/>
    <dgm:cxn modelId="{A598390A-4A28-244D-9B17-F13CF5DD19D5}" type="presParOf" srcId="{5065963A-11C6-F440-9AD4-FC752964AFEF}" destId="{05CB0F6E-E9C9-FB4B-9958-960FDE1EBB07}" srcOrd="1" destOrd="0" presId="urn:microsoft.com/office/officeart/2005/8/layout/hChevron3"/>
    <dgm:cxn modelId="{5C8391B2-7C3E-1B44-88B3-59F411B22B13}" type="presParOf" srcId="{5065963A-11C6-F440-9AD4-FC752964AFEF}" destId="{93B68405-54E1-8E4D-9940-96580D6293E0}" srcOrd="2" destOrd="0" presId="urn:microsoft.com/office/officeart/2005/8/layout/hChevron3"/>
    <dgm:cxn modelId="{E76CEE09-8878-7749-BD2A-672A8D91EB91}" type="presParOf" srcId="{5065963A-11C6-F440-9AD4-FC752964AFEF}" destId="{2AC550C4-DB10-5D41-BCED-1EABD49BD8CB}" srcOrd="3" destOrd="0" presId="urn:microsoft.com/office/officeart/2005/8/layout/hChevron3"/>
    <dgm:cxn modelId="{271DF7C1-E159-9540-82BD-CEA0509BA558}" type="presParOf" srcId="{5065963A-11C6-F440-9AD4-FC752964AFEF}" destId="{9DCB6E90-659D-E04A-A1D4-DF01D8955EC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D4D139-FE80-CD4C-8901-57569175D40E}">
      <dsp:nvSpPr>
        <dsp:cNvPr id="0" name=""/>
        <dsp:cNvSpPr/>
      </dsp:nvSpPr>
      <dsp:spPr>
        <a:xfrm>
          <a:off x="5357" y="0"/>
          <a:ext cx="4685109" cy="431560"/>
        </a:xfrm>
        <a:prstGeom prst="homePlate">
          <a:avLst/>
        </a:prstGeom>
        <a:solidFill>
          <a:srgbClr val="610E0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              Reddit</a:t>
          </a:r>
        </a:p>
      </dsp:txBody>
      <dsp:txXfrm>
        <a:off x="5357" y="0"/>
        <a:ext cx="4577219" cy="431560"/>
      </dsp:txXfrm>
    </dsp:sp>
    <dsp:sp modelId="{79E7BEBF-9DD2-6845-9DC5-46108C2470BE}">
      <dsp:nvSpPr>
        <dsp:cNvPr id="0" name=""/>
        <dsp:cNvSpPr/>
      </dsp:nvSpPr>
      <dsp:spPr>
        <a:xfrm>
          <a:off x="3753445" y="0"/>
          <a:ext cx="4685109" cy="431560"/>
        </a:xfrm>
        <a:prstGeom prst="chevron">
          <a:avLst/>
        </a:prstGeom>
        <a:solidFill>
          <a:srgbClr val="B12B1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       </a:t>
          </a:r>
          <a:r>
            <a:rPr lang="en-US" sz="2300" kern="1200" dirty="0" err="1"/>
            <a:t>Pushshift.io</a:t>
          </a:r>
          <a:r>
            <a:rPr lang="en-US" sz="2300" kern="1200" dirty="0"/>
            <a:t>                        </a:t>
          </a:r>
        </a:p>
      </dsp:txBody>
      <dsp:txXfrm>
        <a:off x="3969225" y="0"/>
        <a:ext cx="4253549" cy="431560"/>
      </dsp:txXfrm>
    </dsp:sp>
    <dsp:sp modelId="{686D7C18-18F2-4D40-A3DE-80C4AD2F1DC2}">
      <dsp:nvSpPr>
        <dsp:cNvPr id="0" name=""/>
        <dsp:cNvSpPr/>
      </dsp:nvSpPr>
      <dsp:spPr>
        <a:xfrm>
          <a:off x="7501532" y="0"/>
          <a:ext cx="4685109" cy="431560"/>
        </a:xfrm>
        <a:prstGeom prst="chevron">
          <a:avLst/>
        </a:prstGeom>
        <a:solidFill>
          <a:srgbClr val="D9382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   Index (PSAW)</a:t>
          </a:r>
        </a:p>
      </dsp:txBody>
      <dsp:txXfrm>
        <a:off x="7717312" y="0"/>
        <a:ext cx="4253549" cy="4315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9B078B-6208-2445-BF8B-8CBBCDC3786D}">
      <dsp:nvSpPr>
        <dsp:cNvPr id="0" name=""/>
        <dsp:cNvSpPr/>
      </dsp:nvSpPr>
      <dsp:spPr>
        <a:xfrm rot="10800000">
          <a:off x="6818679" y="0"/>
          <a:ext cx="5371284" cy="431560"/>
        </a:xfrm>
        <a:prstGeom prst="homePlate">
          <a:avLst/>
        </a:prstGeom>
        <a:solidFill>
          <a:srgbClr val="610E0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71" tIns="61341" rIns="122682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           Watch (PRAW)</a:t>
          </a:r>
        </a:p>
      </dsp:txBody>
      <dsp:txXfrm rot="10800000">
        <a:off x="6926569" y="0"/>
        <a:ext cx="5263394" cy="431560"/>
      </dsp:txXfrm>
    </dsp:sp>
    <dsp:sp modelId="{93B68405-54E1-8E4D-9940-96580D6293E0}">
      <dsp:nvSpPr>
        <dsp:cNvPr id="0" name=""/>
        <dsp:cNvSpPr/>
      </dsp:nvSpPr>
      <dsp:spPr>
        <a:xfrm rot="10800000">
          <a:off x="2978922" y="0"/>
          <a:ext cx="4879172" cy="431560"/>
        </a:xfrm>
        <a:prstGeom prst="chevron">
          <a:avLst/>
        </a:prstGeom>
        <a:solidFill>
          <a:srgbClr val="B12B1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71" tIns="61341" rIns="92012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Analysis</a:t>
          </a:r>
        </a:p>
      </dsp:txBody>
      <dsp:txXfrm rot="10800000">
        <a:off x="3194702" y="0"/>
        <a:ext cx="4447612" cy="431560"/>
      </dsp:txXfrm>
    </dsp:sp>
    <dsp:sp modelId="{9DCB6E90-659D-E04A-A1D4-DF01D8955EC5}">
      <dsp:nvSpPr>
        <dsp:cNvPr id="0" name=""/>
        <dsp:cNvSpPr/>
      </dsp:nvSpPr>
      <dsp:spPr>
        <a:xfrm rot="10800000">
          <a:off x="393" y="0"/>
          <a:ext cx="4016301" cy="431560"/>
        </a:xfrm>
        <a:prstGeom prst="chevron">
          <a:avLst/>
        </a:prstGeom>
        <a:solidFill>
          <a:srgbClr val="DA38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71" tIns="61341" rIns="92012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Reply(PRAW)</a:t>
          </a:r>
        </a:p>
      </dsp:txBody>
      <dsp:txXfrm rot="10800000">
        <a:off x="216173" y="0"/>
        <a:ext cx="3584741" cy="431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1" y="5965187"/>
            <a:ext cx="2370617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6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20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32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C4E7A0-39D0-2246-88A4-D6582FF4C493}"/>
              </a:ext>
            </a:extLst>
          </p:cNvPr>
          <p:cNvSpPr txBox="1"/>
          <p:nvPr/>
        </p:nvSpPr>
        <p:spPr>
          <a:xfrm>
            <a:off x="7035800" y="3953013"/>
            <a:ext cx="4483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James Dudley</a:t>
            </a:r>
          </a:p>
          <a:p>
            <a:r>
              <a:rPr lang="en-US" sz="2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Joseph Hamilton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Prasadi</a:t>
            </a:r>
            <a:r>
              <a:rPr lang="en-US" sz="2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Patabadhige</a:t>
            </a:r>
            <a:endParaRPr lang="en-US" sz="20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0FA3CB5-9AC6-3644-857C-73B291FD2596}"/>
              </a:ext>
            </a:extLst>
          </p:cNvPr>
          <p:cNvSpPr txBox="1">
            <a:spLocks/>
          </p:cNvSpPr>
          <p:nvPr/>
        </p:nvSpPr>
        <p:spPr>
          <a:xfrm>
            <a:off x="6543149" y="1843088"/>
            <a:ext cx="4483251" cy="193031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Reddit Recommendation System</a:t>
            </a:r>
          </a:p>
        </p:txBody>
      </p:sp>
    </p:spTree>
    <p:extLst>
      <p:ext uri="{BB962C8B-B14F-4D97-AF65-F5344CB8AC3E}">
        <p14:creationId xmlns:p14="http://schemas.microsoft.com/office/powerpoint/2010/main" val="3429692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E5397-7078-7049-BD75-1E0CB85C0950}"/>
              </a:ext>
            </a:extLst>
          </p:cNvPr>
          <p:cNvSpPr txBox="1">
            <a:spLocks/>
          </p:cNvSpPr>
          <p:nvPr/>
        </p:nvSpPr>
        <p:spPr>
          <a:xfrm>
            <a:off x="381000" y="274638"/>
            <a:ext cx="8305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>
                <a:solidFill>
                  <a:srgbClr val="13294B"/>
                </a:solidFill>
                <a:latin typeface="Georgia" charset="0"/>
                <a:ea typeface="Georgia" charset="0"/>
                <a:cs typeface="Georgia" charset="0"/>
              </a:rPr>
              <a:t>Further Implementations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D45A6-00E5-6C45-97BF-E38949950D8E}"/>
              </a:ext>
            </a:extLst>
          </p:cNvPr>
          <p:cNvSpPr txBox="1">
            <a:spLocks/>
          </p:cNvSpPr>
          <p:nvPr/>
        </p:nvSpPr>
        <p:spPr>
          <a:xfrm>
            <a:off x="381000" y="1166018"/>
            <a:ext cx="57150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000" dirty="0"/>
              <a:t>Cloud integration for ease of use</a:t>
            </a:r>
          </a:p>
          <a:p>
            <a:pPr lvl="1" fontAlgn="base"/>
            <a:r>
              <a:rPr lang="en-US" sz="2000" dirty="0"/>
              <a:t>EC2 server aggregates and indexes incoming content</a:t>
            </a:r>
          </a:p>
          <a:p>
            <a:pPr lvl="1" fontAlgn="base"/>
            <a:r>
              <a:rPr lang="en-US" sz="2000" dirty="0"/>
              <a:t>Lambda function triggered by bot comment mention handles ranking content and returning the most relevant posts</a:t>
            </a:r>
          </a:p>
          <a:p>
            <a:pPr fontAlgn="base"/>
            <a:r>
              <a:rPr lang="en-US" sz="2000" dirty="0"/>
              <a:t>Reddit bot could link users to related subreddits as well</a:t>
            </a:r>
          </a:p>
          <a:p>
            <a:pPr lvl="1" fontAlgn="base"/>
            <a:r>
              <a:rPr lang="en-US" sz="2000" dirty="0"/>
              <a:t>Similar subreddits could be compared for related content and returned to the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1731C-6EA0-294C-A1B6-507DCEBD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0" y="1838157"/>
            <a:ext cx="3454400" cy="31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36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4837F7-7619-0144-9D3D-C71888E0FBC9}"/>
              </a:ext>
            </a:extLst>
          </p:cNvPr>
          <p:cNvSpPr txBox="1">
            <a:spLocks/>
          </p:cNvSpPr>
          <p:nvPr/>
        </p:nvSpPr>
        <p:spPr>
          <a:xfrm>
            <a:off x="381000" y="274638"/>
            <a:ext cx="8305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>
                <a:solidFill>
                  <a:srgbClr val="13294B"/>
                </a:solidFill>
                <a:latin typeface="Georgia" charset="0"/>
                <a:ea typeface="Georgia" charset="0"/>
                <a:cs typeface="Georgia" charset="0"/>
              </a:rPr>
              <a:t>Reddit Background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79578A-35CB-BA47-B419-D6288F8CBA90}"/>
              </a:ext>
            </a:extLst>
          </p:cNvPr>
          <p:cNvSpPr txBox="1">
            <a:spLocks/>
          </p:cNvSpPr>
          <p:nvPr/>
        </p:nvSpPr>
        <p:spPr>
          <a:xfrm>
            <a:off x="381000" y="1166018"/>
            <a:ext cx="59690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Social media and news aggregation site</a:t>
            </a:r>
          </a:p>
          <a:p>
            <a:r>
              <a:rPr lang="en-US" sz="2000" dirty="0"/>
              <a:t>Users share various forms of content including links, photos, videos, text posts, etc.</a:t>
            </a:r>
          </a:p>
          <a:p>
            <a:r>
              <a:rPr lang="en-US" sz="2000" dirty="0"/>
              <a:t>Popular posts gain traction through accumulating upvotes and comments</a:t>
            </a:r>
          </a:p>
          <a:p>
            <a:r>
              <a:rPr lang="en-US" sz="2000" dirty="0"/>
              <a:t>Content is broken down into sections called ‘subreddits’ like the following:</a:t>
            </a:r>
          </a:p>
          <a:p>
            <a:pPr lvl="1"/>
            <a:r>
              <a:rPr lang="en-US" sz="2000" dirty="0"/>
              <a:t>r/python</a:t>
            </a:r>
          </a:p>
          <a:p>
            <a:pPr lvl="1"/>
            <a:r>
              <a:rPr lang="en-US" sz="2000" dirty="0"/>
              <a:t>r/</a:t>
            </a:r>
            <a:r>
              <a:rPr lang="en-US" sz="2000" dirty="0" err="1"/>
              <a:t>todayilearned</a:t>
            </a:r>
            <a:endParaRPr lang="en-US" sz="2000" dirty="0"/>
          </a:p>
          <a:p>
            <a:pPr lvl="1"/>
            <a:r>
              <a:rPr lang="en-US" sz="2000" dirty="0">
                <a:sym typeface="Wingdings" pitchFamily="2" charset="2"/>
              </a:rPr>
              <a:t>r/UIUC</a:t>
            </a:r>
          </a:p>
          <a:p>
            <a:pPr marL="0" indent="0">
              <a:buFont typeface="Arial"/>
              <a:buNone/>
            </a:pPr>
            <a:endParaRPr lang="en-US" sz="2000" dirty="0">
              <a:sym typeface="Wingdings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37EB01-66C6-4545-9F29-FCEAEC98C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317" y="1780622"/>
            <a:ext cx="4102607" cy="264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10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9E96C6-828E-FF40-BEB7-CF73C255D573}"/>
              </a:ext>
            </a:extLst>
          </p:cNvPr>
          <p:cNvSpPr txBox="1">
            <a:spLocks/>
          </p:cNvSpPr>
          <p:nvPr/>
        </p:nvSpPr>
        <p:spPr>
          <a:xfrm>
            <a:off x="381000" y="274638"/>
            <a:ext cx="8305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>
                <a:solidFill>
                  <a:srgbClr val="13294B"/>
                </a:solidFill>
                <a:latin typeface="Georgia" charset="0"/>
              </a:rPr>
              <a:t>Subreddit Relationships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E085F8-CB9A-4B48-9EC7-55F4388D60B4}"/>
              </a:ext>
            </a:extLst>
          </p:cNvPr>
          <p:cNvSpPr txBox="1">
            <a:spLocks/>
          </p:cNvSpPr>
          <p:nvPr/>
        </p:nvSpPr>
        <p:spPr>
          <a:xfrm>
            <a:off x="380999" y="1166018"/>
            <a:ext cx="10160001" cy="7806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Communities are broken down into increasingly specific subreddits</a:t>
            </a:r>
          </a:p>
          <a:p>
            <a:r>
              <a:rPr lang="en-US" sz="2000" dirty="0"/>
              <a:t>Subreddits are wide ranging and may have unclear names</a:t>
            </a:r>
          </a:p>
          <a:p>
            <a:r>
              <a:rPr lang="en-US" sz="2000" dirty="0">
                <a:sym typeface="Wingdings" pitchFamily="2" charset="2"/>
              </a:rPr>
              <a:t>Question: how can a user find similar, ongoing discussions on different posts?</a:t>
            </a:r>
            <a:endParaRPr lang="en-US" sz="2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C0E07E-0216-F24A-874A-B87EE4DE2678}"/>
              </a:ext>
            </a:extLst>
          </p:cNvPr>
          <p:cNvGrpSpPr/>
          <p:nvPr/>
        </p:nvGrpSpPr>
        <p:grpSpPr>
          <a:xfrm>
            <a:off x="5411522" y="3871291"/>
            <a:ext cx="1490140" cy="365760"/>
            <a:chOff x="3867626" y="575"/>
            <a:chExt cx="690562" cy="345281"/>
          </a:xfrm>
          <a:solidFill>
            <a:schemeClr val="bg2">
              <a:lumMod val="1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2B0A53A-3D00-BF40-A0ED-992BBB20C46E}"/>
                </a:ext>
              </a:extLst>
            </p:cNvPr>
            <p:cNvSpPr/>
            <p:nvPr/>
          </p:nvSpPr>
          <p:spPr>
            <a:xfrm>
              <a:off x="3867626" y="575"/>
              <a:ext cx="690562" cy="34528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D220CCEC-B176-C542-86E4-1BFD44CA1F1A}"/>
                </a:ext>
              </a:extLst>
            </p:cNvPr>
            <p:cNvSpPr txBox="1"/>
            <p:nvPr/>
          </p:nvSpPr>
          <p:spPr>
            <a:xfrm>
              <a:off x="3877739" y="10688"/>
              <a:ext cx="670336" cy="325055"/>
            </a:xfrm>
            <a:prstGeom prst="rect">
              <a:avLst/>
            </a:prstGeom>
            <a:grpFill/>
            <a:effectLst>
              <a:softEdge rad="1016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Sports Subreddits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8EAFB7-1624-4643-B89F-3B6FAA3F3509}"/>
              </a:ext>
            </a:extLst>
          </p:cNvPr>
          <p:cNvGrpSpPr/>
          <p:nvPr/>
        </p:nvGrpSpPr>
        <p:grpSpPr>
          <a:xfrm>
            <a:off x="6608282" y="3063240"/>
            <a:ext cx="1490140" cy="365760"/>
            <a:chOff x="3867626" y="575"/>
            <a:chExt cx="690562" cy="345281"/>
          </a:xfrm>
          <a:solidFill>
            <a:schemeClr val="accent5">
              <a:lumMod val="75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9C40EBB-1668-F44C-8545-610ECD805123}"/>
                </a:ext>
              </a:extLst>
            </p:cNvPr>
            <p:cNvSpPr/>
            <p:nvPr/>
          </p:nvSpPr>
          <p:spPr>
            <a:xfrm>
              <a:off x="3867626" y="575"/>
              <a:ext cx="690562" cy="34528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ABF10891-2350-AD4B-9904-C0F6D4CDDF85}"/>
                </a:ext>
              </a:extLst>
            </p:cNvPr>
            <p:cNvSpPr txBox="1"/>
            <p:nvPr/>
          </p:nvSpPr>
          <p:spPr>
            <a:xfrm>
              <a:off x="3877739" y="10688"/>
              <a:ext cx="670336" cy="325055"/>
            </a:xfrm>
            <a:prstGeom prst="rect">
              <a:avLst/>
            </a:prstGeom>
            <a:grpFill/>
            <a:effectLst>
              <a:softEdge rad="1016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r/</a:t>
              </a:r>
              <a:r>
                <a:rPr lang="en-US" sz="2000" kern="1200" dirty="0" err="1"/>
                <a:t>nfl</a:t>
              </a:r>
              <a:endParaRPr lang="en-US" sz="200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259C7A-565E-6E4E-923E-5A0641649836}"/>
              </a:ext>
            </a:extLst>
          </p:cNvPr>
          <p:cNvGrpSpPr/>
          <p:nvPr/>
        </p:nvGrpSpPr>
        <p:grpSpPr>
          <a:xfrm>
            <a:off x="8283588" y="3069797"/>
            <a:ext cx="1490140" cy="365760"/>
            <a:chOff x="3867626" y="575"/>
            <a:chExt cx="690562" cy="34528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A2AF69B-089A-8B41-B51D-EF39D6875C4C}"/>
                </a:ext>
              </a:extLst>
            </p:cNvPr>
            <p:cNvSpPr/>
            <p:nvPr/>
          </p:nvSpPr>
          <p:spPr>
            <a:xfrm>
              <a:off x="3867626" y="575"/>
              <a:ext cx="690562" cy="34528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CA2C1511-180A-5E4C-BC1F-8E33A27CA6E9}"/>
                </a:ext>
              </a:extLst>
            </p:cNvPr>
            <p:cNvSpPr txBox="1"/>
            <p:nvPr/>
          </p:nvSpPr>
          <p:spPr>
            <a:xfrm>
              <a:off x="3877739" y="10688"/>
              <a:ext cx="670336" cy="325055"/>
            </a:xfrm>
            <a:prstGeom prst="rect">
              <a:avLst/>
            </a:prstGeom>
            <a:grpFill/>
            <a:effectLst>
              <a:softEdge rad="1016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r/cowboys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C464B8-3397-9F40-A547-5B3D635EC844}"/>
              </a:ext>
            </a:extLst>
          </p:cNvPr>
          <p:cNvGrpSpPr/>
          <p:nvPr/>
        </p:nvGrpSpPr>
        <p:grpSpPr>
          <a:xfrm>
            <a:off x="8378475" y="3512277"/>
            <a:ext cx="1490140" cy="365760"/>
            <a:chOff x="3867626" y="575"/>
            <a:chExt cx="690562" cy="34528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5364ECE-C7CE-4A49-BAA3-1AE98D21CF50}"/>
                </a:ext>
              </a:extLst>
            </p:cNvPr>
            <p:cNvSpPr/>
            <p:nvPr/>
          </p:nvSpPr>
          <p:spPr>
            <a:xfrm>
              <a:off x="3867626" y="575"/>
              <a:ext cx="690562" cy="34528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>
              <a:extLst>
                <a:ext uri="{FF2B5EF4-FFF2-40B4-BE49-F238E27FC236}">
                  <a16:creationId xmlns:a16="http://schemas.microsoft.com/office/drawing/2014/main" id="{C21D127B-7E38-694F-B997-E7427A673982}"/>
                </a:ext>
              </a:extLst>
            </p:cNvPr>
            <p:cNvSpPr txBox="1"/>
            <p:nvPr/>
          </p:nvSpPr>
          <p:spPr>
            <a:xfrm>
              <a:off x="3877739" y="10688"/>
              <a:ext cx="670336" cy="325055"/>
            </a:xfrm>
            <a:prstGeom prst="rect">
              <a:avLst/>
            </a:prstGeom>
            <a:grpFill/>
            <a:effectLst>
              <a:softEdge rad="1016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r/falcons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C69D03-AD6C-4E4C-9241-E211012FCC0F}"/>
              </a:ext>
            </a:extLst>
          </p:cNvPr>
          <p:cNvGrpSpPr/>
          <p:nvPr/>
        </p:nvGrpSpPr>
        <p:grpSpPr>
          <a:xfrm>
            <a:off x="8378475" y="2607380"/>
            <a:ext cx="1490140" cy="365760"/>
            <a:chOff x="3867626" y="575"/>
            <a:chExt cx="690562" cy="34528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1392CDF-C929-BE4C-80FA-3EF504EF814F}"/>
                </a:ext>
              </a:extLst>
            </p:cNvPr>
            <p:cNvSpPr/>
            <p:nvPr/>
          </p:nvSpPr>
          <p:spPr>
            <a:xfrm>
              <a:off x="3867626" y="575"/>
              <a:ext cx="690562" cy="34528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>
              <a:extLst>
                <a:ext uri="{FF2B5EF4-FFF2-40B4-BE49-F238E27FC236}">
                  <a16:creationId xmlns:a16="http://schemas.microsoft.com/office/drawing/2014/main" id="{985F21ED-B455-4040-AD42-998B3442E116}"/>
                </a:ext>
              </a:extLst>
            </p:cNvPr>
            <p:cNvSpPr txBox="1"/>
            <p:nvPr/>
          </p:nvSpPr>
          <p:spPr>
            <a:xfrm>
              <a:off x="3877739" y="10688"/>
              <a:ext cx="670336" cy="325055"/>
            </a:xfrm>
            <a:prstGeom prst="rect">
              <a:avLst/>
            </a:prstGeom>
            <a:grpFill/>
            <a:effectLst>
              <a:softEdge rad="1016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r/</a:t>
              </a:r>
              <a:r>
                <a:rPr lang="en-US" sz="2000" kern="1200" dirty="0" err="1"/>
                <a:t>CHIBears</a:t>
              </a:r>
              <a:endParaRPr lang="en-US" sz="20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C44B47-C809-0543-9B22-66704D459D73}"/>
              </a:ext>
            </a:extLst>
          </p:cNvPr>
          <p:cNvGrpSpPr/>
          <p:nvPr/>
        </p:nvGrpSpPr>
        <p:grpSpPr>
          <a:xfrm>
            <a:off x="6608282" y="4600131"/>
            <a:ext cx="1490140" cy="365760"/>
            <a:chOff x="3867626" y="575"/>
            <a:chExt cx="690562" cy="345281"/>
          </a:xfrm>
          <a:solidFill>
            <a:schemeClr val="tx2"/>
          </a:solidFill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7E0A52A5-9D0A-F84D-A98C-E48578AD29E4}"/>
                </a:ext>
              </a:extLst>
            </p:cNvPr>
            <p:cNvSpPr/>
            <p:nvPr/>
          </p:nvSpPr>
          <p:spPr>
            <a:xfrm>
              <a:off x="3867626" y="575"/>
              <a:ext cx="690562" cy="34528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ounded Rectangle 4">
              <a:extLst>
                <a:ext uri="{FF2B5EF4-FFF2-40B4-BE49-F238E27FC236}">
                  <a16:creationId xmlns:a16="http://schemas.microsoft.com/office/drawing/2014/main" id="{CB109912-2560-7345-B3B0-70CFF5316F44}"/>
                </a:ext>
              </a:extLst>
            </p:cNvPr>
            <p:cNvSpPr txBox="1"/>
            <p:nvPr/>
          </p:nvSpPr>
          <p:spPr>
            <a:xfrm>
              <a:off x="3877739" y="10688"/>
              <a:ext cx="670336" cy="325055"/>
            </a:xfrm>
            <a:prstGeom prst="rect">
              <a:avLst/>
            </a:prstGeom>
            <a:grpFill/>
            <a:effectLst>
              <a:softEdge rad="1016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r/hockey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4D9EA1B-ABF5-244B-BBF5-76F0D403AEDB}"/>
              </a:ext>
            </a:extLst>
          </p:cNvPr>
          <p:cNvGrpSpPr/>
          <p:nvPr/>
        </p:nvGrpSpPr>
        <p:grpSpPr>
          <a:xfrm>
            <a:off x="8283588" y="4602532"/>
            <a:ext cx="1490140" cy="365760"/>
            <a:chOff x="3867626" y="575"/>
            <a:chExt cx="690562" cy="345281"/>
          </a:xfrm>
          <a:solidFill>
            <a:srgbClr val="FF9018"/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B9B235-AEF0-CF47-AE59-C58C9510C860}"/>
                </a:ext>
              </a:extLst>
            </p:cNvPr>
            <p:cNvSpPr/>
            <p:nvPr/>
          </p:nvSpPr>
          <p:spPr>
            <a:xfrm>
              <a:off x="3867626" y="575"/>
              <a:ext cx="690562" cy="34528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ounded Rectangle 4">
              <a:extLst>
                <a:ext uri="{FF2B5EF4-FFF2-40B4-BE49-F238E27FC236}">
                  <a16:creationId xmlns:a16="http://schemas.microsoft.com/office/drawing/2014/main" id="{C5C24BE5-17EA-214D-9819-827132CC6ED1}"/>
                </a:ext>
              </a:extLst>
            </p:cNvPr>
            <p:cNvSpPr txBox="1"/>
            <p:nvPr/>
          </p:nvSpPr>
          <p:spPr>
            <a:xfrm>
              <a:off x="3877739" y="10688"/>
              <a:ext cx="670336" cy="325055"/>
            </a:xfrm>
            <a:prstGeom prst="rect">
              <a:avLst/>
            </a:prstGeom>
            <a:grpFill/>
            <a:effectLst>
              <a:softEdge rad="1016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r/</a:t>
              </a:r>
              <a:r>
                <a:rPr lang="en-US" sz="1400" kern="1200" dirty="0" err="1"/>
                <a:t>fantasyhockey</a:t>
              </a:r>
              <a:endParaRPr lang="en-US" sz="1400" kern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675D803-50EA-AF49-9463-952F9CAB6117}"/>
              </a:ext>
            </a:extLst>
          </p:cNvPr>
          <p:cNvGrpSpPr/>
          <p:nvPr/>
        </p:nvGrpSpPr>
        <p:grpSpPr>
          <a:xfrm>
            <a:off x="8378475" y="5045012"/>
            <a:ext cx="1490140" cy="365760"/>
            <a:chOff x="3867626" y="575"/>
            <a:chExt cx="690562" cy="345281"/>
          </a:xfrm>
          <a:solidFill>
            <a:srgbClr val="FF9018"/>
          </a:solidFill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EE8AA0FE-56B0-C844-AFEF-C9C4E9476C21}"/>
                </a:ext>
              </a:extLst>
            </p:cNvPr>
            <p:cNvSpPr/>
            <p:nvPr/>
          </p:nvSpPr>
          <p:spPr>
            <a:xfrm>
              <a:off x="3867626" y="575"/>
              <a:ext cx="690562" cy="34528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ounded Rectangle 4">
              <a:extLst>
                <a:ext uri="{FF2B5EF4-FFF2-40B4-BE49-F238E27FC236}">
                  <a16:creationId xmlns:a16="http://schemas.microsoft.com/office/drawing/2014/main" id="{4A590574-BB28-CE4C-AE90-D8A2AE021040}"/>
                </a:ext>
              </a:extLst>
            </p:cNvPr>
            <p:cNvSpPr txBox="1"/>
            <p:nvPr/>
          </p:nvSpPr>
          <p:spPr>
            <a:xfrm>
              <a:off x="3877739" y="10688"/>
              <a:ext cx="670336" cy="325055"/>
            </a:xfrm>
            <a:prstGeom prst="rect">
              <a:avLst/>
            </a:prstGeom>
            <a:grpFill/>
            <a:effectLst>
              <a:softEdge rad="1016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r/penguins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BA4C94-3BD2-6645-BA00-526930A79494}"/>
              </a:ext>
            </a:extLst>
          </p:cNvPr>
          <p:cNvGrpSpPr/>
          <p:nvPr/>
        </p:nvGrpSpPr>
        <p:grpSpPr>
          <a:xfrm>
            <a:off x="8378475" y="4140115"/>
            <a:ext cx="1490140" cy="365760"/>
            <a:chOff x="3867626" y="575"/>
            <a:chExt cx="690562" cy="345281"/>
          </a:xfrm>
          <a:solidFill>
            <a:srgbClr val="FF9018"/>
          </a:solidFill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4ABF5AF-D383-7845-931A-97739E18B61E}"/>
                </a:ext>
              </a:extLst>
            </p:cNvPr>
            <p:cNvSpPr/>
            <p:nvPr/>
          </p:nvSpPr>
          <p:spPr>
            <a:xfrm>
              <a:off x="3867626" y="575"/>
              <a:ext cx="690562" cy="34528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6A238D11-4730-0245-9C02-DF208B9905A1}"/>
                </a:ext>
              </a:extLst>
            </p:cNvPr>
            <p:cNvSpPr txBox="1"/>
            <p:nvPr/>
          </p:nvSpPr>
          <p:spPr>
            <a:xfrm>
              <a:off x="3877739" y="10688"/>
              <a:ext cx="670336" cy="325055"/>
            </a:xfrm>
            <a:prstGeom prst="rect">
              <a:avLst/>
            </a:prstGeom>
            <a:grpFill/>
            <a:effectLst>
              <a:softEdge rad="1016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r/</a:t>
              </a:r>
              <a:r>
                <a:rPr lang="en-US" sz="1700" kern="1200" dirty="0" err="1"/>
                <a:t>NHLStreams</a:t>
              </a:r>
              <a:endParaRPr lang="en-US" sz="1700" kern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01A1751-F0E4-E447-8278-EEAC2038876A}"/>
              </a:ext>
            </a:extLst>
          </p:cNvPr>
          <p:cNvGrpSpPr/>
          <p:nvPr/>
        </p:nvGrpSpPr>
        <p:grpSpPr>
          <a:xfrm>
            <a:off x="4115630" y="3063240"/>
            <a:ext cx="1490140" cy="365760"/>
            <a:chOff x="3867626" y="575"/>
            <a:chExt cx="690562" cy="345281"/>
          </a:xfrm>
          <a:solidFill>
            <a:srgbClr val="AE371D"/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19CE98BD-4795-1A4F-9FEB-076D0F5AFBB3}"/>
                </a:ext>
              </a:extLst>
            </p:cNvPr>
            <p:cNvSpPr/>
            <p:nvPr/>
          </p:nvSpPr>
          <p:spPr>
            <a:xfrm>
              <a:off x="3867626" y="575"/>
              <a:ext cx="690562" cy="34528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Rounded Rectangle 4">
              <a:extLst>
                <a:ext uri="{FF2B5EF4-FFF2-40B4-BE49-F238E27FC236}">
                  <a16:creationId xmlns:a16="http://schemas.microsoft.com/office/drawing/2014/main" id="{729C8E27-3CD1-DB43-BFD8-1F8BA2B8390F}"/>
                </a:ext>
              </a:extLst>
            </p:cNvPr>
            <p:cNvSpPr txBox="1"/>
            <p:nvPr/>
          </p:nvSpPr>
          <p:spPr>
            <a:xfrm>
              <a:off x="3877739" y="10688"/>
              <a:ext cx="670336" cy="325055"/>
            </a:xfrm>
            <a:prstGeom prst="rect">
              <a:avLst/>
            </a:prstGeom>
            <a:grpFill/>
            <a:effectLst>
              <a:softEdge rad="1016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r/baseball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6B8C88-4D30-F948-8AF5-76BC15CF3E67}"/>
              </a:ext>
            </a:extLst>
          </p:cNvPr>
          <p:cNvGrpSpPr/>
          <p:nvPr/>
        </p:nvGrpSpPr>
        <p:grpSpPr>
          <a:xfrm>
            <a:off x="4115629" y="4610844"/>
            <a:ext cx="1490140" cy="365760"/>
            <a:chOff x="3867626" y="575"/>
            <a:chExt cx="690562" cy="34528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297D9A55-D661-CB49-AE47-97114FE8F054}"/>
                </a:ext>
              </a:extLst>
            </p:cNvPr>
            <p:cNvSpPr/>
            <p:nvPr/>
          </p:nvSpPr>
          <p:spPr>
            <a:xfrm>
              <a:off x="3867626" y="575"/>
              <a:ext cx="690562" cy="34528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ounded Rectangle 4">
              <a:extLst>
                <a:ext uri="{FF2B5EF4-FFF2-40B4-BE49-F238E27FC236}">
                  <a16:creationId xmlns:a16="http://schemas.microsoft.com/office/drawing/2014/main" id="{AD0B7333-2AAA-3948-A39F-D4BE8A552CA7}"/>
                </a:ext>
              </a:extLst>
            </p:cNvPr>
            <p:cNvSpPr txBox="1"/>
            <p:nvPr/>
          </p:nvSpPr>
          <p:spPr>
            <a:xfrm>
              <a:off x="3877739" y="10688"/>
              <a:ext cx="670336" cy="325055"/>
            </a:xfrm>
            <a:prstGeom prst="rect">
              <a:avLst/>
            </a:prstGeom>
            <a:grpFill/>
            <a:effectLst>
              <a:softEdge rad="1016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r/Basketball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42FD81-62B8-1940-9A58-7942B3632F8A}"/>
              </a:ext>
            </a:extLst>
          </p:cNvPr>
          <p:cNvGrpSpPr/>
          <p:nvPr/>
        </p:nvGrpSpPr>
        <p:grpSpPr>
          <a:xfrm>
            <a:off x="2440324" y="3080510"/>
            <a:ext cx="1490140" cy="365760"/>
            <a:chOff x="3867626" y="575"/>
            <a:chExt cx="690562" cy="345281"/>
          </a:xfrm>
          <a:solidFill>
            <a:srgbClr val="FF502A"/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39C30779-0D63-2249-BFFB-EA03CEC4DA79}"/>
                </a:ext>
              </a:extLst>
            </p:cNvPr>
            <p:cNvSpPr/>
            <p:nvPr/>
          </p:nvSpPr>
          <p:spPr>
            <a:xfrm>
              <a:off x="3867626" y="575"/>
              <a:ext cx="690562" cy="34528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ounded Rectangle 4">
              <a:extLst>
                <a:ext uri="{FF2B5EF4-FFF2-40B4-BE49-F238E27FC236}">
                  <a16:creationId xmlns:a16="http://schemas.microsoft.com/office/drawing/2014/main" id="{28441921-B517-D94F-9819-37D45C9FB6C3}"/>
                </a:ext>
              </a:extLst>
            </p:cNvPr>
            <p:cNvSpPr txBox="1"/>
            <p:nvPr/>
          </p:nvSpPr>
          <p:spPr>
            <a:xfrm>
              <a:off x="3877739" y="10688"/>
              <a:ext cx="670336" cy="325055"/>
            </a:xfrm>
            <a:prstGeom prst="rect">
              <a:avLst/>
            </a:prstGeom>
            <a:grpFill/>
            <a:effectLst>
              <a:softEdge rad="1016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r/</a:t>
              </a:r>
              <a:r>
                <a:rPr lang="en-US" sz="1300" kern="1200" dirty="0" err="1"/>
                <a:t>motorcitykitties</a:t>
              </a:r>
              <a:endParaRPr lang="en-US" sz="1300" kern="12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F3E3797-0BED-1F49-9EE5-CC8880AC9AF3}"/>
              </a:ext>
            </a:extLst>
          </p:cNvPr>
          <p:cNvGrpSpPr/>
          <p:nvPr/>
        </p:nvGrpSpPr>
        <p:grpSpPr>
          <a:xfrm>
            <a:off x="2355589" y="3522990"/>
            <a:ext cx="1490140" cy="365760"/>
            <a:chOff x="3867626" y="575"/>
            <a:chExt cx="690562" cy="345281"/>
          </a:xfrm>
          <a:solidFill>
            <a:srgbClr val="FF502A"/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427225BB-B6B1-C44B-A7C3-5D26F4FB9C88}"/>
                </a:ext>
              </a:extLst>
            </p:cNvPr>
            <p:cNvSpPr/>
            <p:nvPr/>
          </p:nvSpPr>
          <p:spPr>
            <a:xfrm>
              <a:off x="3867626" y="575"/>
              <a:ext cx="690562" cy="34528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Rounded Rectangle 4">
              <a:extLst>
                <a:ext uri="{FF2B5EF4-FFF2-40B4-BE49-F238E27FC236}">
                  <a16:creationId xmlns:a16="http://schemas.microsoft.com/office/drawing/2014/main" id="{542A55C5-F648-474F-9439-886397EB2C0C}"/>
                </a:ext>
              </a:extLst>
            </p:cNvPr>
            <p:cNvSpPr txBox="1"/>
            <p:nvPr/>
          </p:nvSpPr>
          <p:spPr>
            <a:xfrm>
              <a:off x="3877739" y="10688"/>
              <a:ext cx="670336" cy="325055"/>
            </a:xfrm>
            <a:prstGeom prst="rect">
              <a:avLst/>
            </a:prstGeom>
            <a:grpFill/>
            <a:effectLst>
              <a:softEdge rad="1016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r/</a:t>
              </a:r>
              <a:r>
                <a:rPr lang="en-US" sz="2000" kern="1200" dirty="0" err="1"/>
                <a:t>buccos</a:t>
              </a:r>
              <a:endParaRPr lang="en-US" sz="2000" kern="12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13149C6-363C-E046-8B57-F2686877FF94}"/>
              </a:ext>
            </a:extLst>
          </p:cNvPr>
          <p:cNvGrpSpPr/>
          <p:nvPr/>
        </p:nvGrpSpPr>
        <p:grpSpPr>
          <a:xfrm>
            <a:off x="2355589" y="2618093"/>
            <a:ext cx="1490140" cy="365760"/>
            <a:chOff x="3867626" y="575"/>
            <a:chExt cx="690562" cy="345281"/>
          </a:xfrm>
          <a:solidFill>
            <a:srgbClr val="FF502A"/>
          </a:solidFill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3E872E45-C796-8C42-A0FC-D36E6174AFD1}"/>
                </a:ext>
              </a:extLst>
            </p:cNvPr>
            <p:cNvSpPr/>
            <p:nvPr/>
          </p:nvSpPr>
          <p:spPr>
            <a:xfrm>
              <a:off x="3867626" y="575"/>
              <a:ext cx="690562" cy="34528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4">
              <a:extLst>
                <a:ext uri="{FF2B5EF4-FFF2-40B4-BE49-F238E27FC236}">
                  <a16:creationId xmlns:a16="http://schemas.microsoft.com/office/drawing/2014/main" id="{A7BB4C1E-2549-BD4F-811D-4DB4A06D0D43}"/>
                </a:ext>
              </a:extLst>
            </p:cNvPr>
            <p:cNvSpPr txBox="1"/>
            <p:nvPr/>
          </p:nvSpPr>
          <p:spPr>
            <a:xfrm>
              <a:off x="3877739" y="10688"/>
              <a:ext cx="670336" cy="325055"/>
            </a:xfrm>
            <a:prstGeom prst="rect">
              <a:avLst/>
            </a:prstGeom>
            <a:grpFill/>
            <a:effectLst>
              <a:softEdge rad="1016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r/</a:t>
              </a:r>
              <a:r>
                <a:rPr lang="en-US" sz="2000" kern="1200" dirty="0" err="1"/>
                <a:t>CHICubs</a:t>
              </a:r>
              <a:endParaRPr lang="en-US" sz="2000" kern="12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3886894-2732-5A49-B226-B6D8BB66ED6A}"/>
              </a:ext>
            </a:extLst>
          </p:cNvPr>
          <p:cNvGrpSpPr/>
          <p:nvPr/>
        </p:nvGrpSpPr>
        <p:grpSpPr>
          <a:xfrm>
            <a:off x="2440324" y="4623958"/>
            <a:ext cx="1490140" cy="365760"/>
            <a:chOff x="3867626" y="575"/>
            <a:chExt cx="690562" cy="345281"/>
          </a:xfrm>
          <a:solidFill>
            <a:srgbClr val="0070C0"/>
          </a:solidFill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5F3434F7-88A4-B54A-93CF-80FB8D60BDE3}"/>
                </a:ext>
              </a:extLst>
            </p:cNvPr>
            <p:cNvSpPr/>
            <p:nvPr/>
          </p:nvSpPr>
          <p:spPr>
            <a:xfrm>
              <a:off x="3867626" y="575"/>
              <a:ext cx="690562" cy="34528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Rounded Rectangle 4">
              <a:extLst>
                <a:ext uri="{FF2B5EF4-FFF2-40B4-BE49-F238E27FC236}">
                  <a16:creationId xmlns:a16="http://schemas.microsoft.com/office/drawing/2014/main" id="{FC774AC0-7D12-3244-866B-E8A29AB83F85}"/>
                </a:ext>
              </a:extLst>
            </p:cNvPr>
            <p:cNvSpPr txBox="1"/>
            <p:nvPr/>
          </p:nvSpPr>
          <p:spPr>
            <a:xfrm>
              <a:off x="3877739" y="10688"/>
              <a:ext cx="670336" cy="325055"/>
            </a:xfrm>
            <a:prstGeom prst="rect">
              <a:avLst/>
            </a:prstGeom>
            <a:grpFill/>
            <a:effectLst>
              <a:softEdge rad="1016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r/</a:t>
              </a:r>
              <a:r>
                <a:rPr lang="en-US" sz="1400" kern="1200" dirty="0" err="1"/>
                <a:t>marchmadness</a:t>
              </a:r>
              <a:endParaRPr lang="en-US" sz="1400" kern="1200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2995863-AAC7-9D40-BC9E-7D71C966BC0D}"/>
              </a:ext>
            </a:extLst>
          </p:cNvPr>
          <p:cNvGrpSpPr/>
          <p:nvPr/>
        </p:nvGrpSpPr>
        <p:grpSpPr>
          <a:xfrm>
            <a:off x="2355589" y="5066438"/>
            <a:ext cx="1490140" cy="365760"/>
            <a:chOff x="3867626" y="575"/>
            <a:chExt cx="690562" cy="345281"/>
          </a:xfrm>
          <a:solidFill>
            <a:srgbClr val="0070C0"/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B720766F-EAAE-5048-AB7D-2C079E1F8BBF}"/>
                </a:ext>
              </a:extLst>
            </p:cNvPr>
            <p:cNvSpPr/>
            <p:nvPr/>
          </p:nvSpPr>
          <p:spPr>
            <a:xfrm>
              <a:off x="3867626" y="575"/>
              <a:ext cx="690562" cy="34528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Rounded Rectangle 4">
              <a:extLst>
                <a:ext uri="{FF2B5EF4-FFF2-40B4-BE49-F238E27FC236}">
                  <a16:creationId xmlns:a16="http://schemas.microsoft.com/office/drawing/2014/main" id="{67DAB1DC-20F7-F24D-BFE1-E0DFB620CB5B}"/>
                </a:ext>
              </a:extLst>
            </p:cNvPr>
            <p:cNvSpPr txBox="1"/>
            <p:nvPr/>
          </p:nvSpPr>
          <p:spPr>
            <a:xfrm>
              <a:off x="3877739" y="10688"/>
              <a:ext cx="670336" cy="325055"/>
            </a:xfrm>
            <a:prstGeom prst="rect">
              <a:avLst/>
            </a:prstGeom>
            <a:grpFill/>
            <a:effectLst>
              <a:softEdge rad="1016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r/warriors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AABED59-448E-6443-85AF-DA766EB10F30}"/>
              </a:ext>
            </a:extLst>
          </p:cNvPr>
          <p:cNvGrpSpPr/>
          <p:nvPr/>
        </p:nvGrpSpPr>
        <p:grpSpPr>
          <a:xfrm>
            <a:off x="2355589" y="4161541"/>
            <a:ext cx="1490140" cy="365760"/>
            <a:chOff x="3867626" y="575"/>
            <a:chExt cx="690562" cy="345281"/>
          </a:xfrm>
          <a:solidFill>
            <a:srgbClr val="0070C0"/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C1B8387F-0C19-9749-86DC-905D683A2C79}"/>
                </a:ext>
              </a:extLst>
            </p:cNvPr>
            <p:cNvSpPr/>
            <p:nvPr/>
          </p:nvSpPr>
          <p:spPr>
            <a:xfrm>
              <a:off x="3867626" y="575"/>
              <a:ext cx="690562" cy="34528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Rounded Rectangle 4">
              <a:extLst>
                <a:ext uri="{FF2B5EF4-FFF2-40B4-BE49-F238E27FC236}">
                  <a16:creationId xmlns:a16="http://schemas.microsoft.com/office/drawing/2014/main" id="{C70A042F-D44E-C444-900F-50D50E504532}"/>
                </a:ext>
              </a:extLst>
            </p:cNvPr>
            <p:cNvSpPr txBox="1"/>
            <p:nvPr/>
          </p:nvSpPr>
          <p:spPr>
            <a:xfrm>
              <a:off x="3877739" y="10688"/>
              <a:ext cx="670336" cy="325055"/>
            </a:xfrm>
            <a:prstGeom prst="rect">
              <a:avLst/>
            </a:prstGeom>
            <a:grpFill/>
            <a:effectLst>
              <a:softEdge rad="1016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r/</a:t>
              </a:r>
              <a:r>
                <a:rPr lang="en-US" sz="1700" kern="1200" dirty="0" err="1"/>
                <a:t>nba</a:t>
              </a:r>
              <a:endParaRPr lang="en-US" sz="1700" kern="1200" dirty="0"/>
            </a:p>
          </p:txBody>
        </p: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670E074-C96D-4C45-BEE8-369BD37C52DD}"/>
              </a:ext>
            </a:extLst>
          </p:cNvPr>
          <p:cNvCxnSpPr>
            <a:cxnSpLocks/>
            <a:stCxn id="12" idx="0"/>
            <a:endCxn id="38" idx="3"/>
          </p:cNvCxnSpPr>
          <p:nvPr/>
        </p:nvCxnSpPr>
        <p:spPr>
          <a:xfrm flipH="1" flipV="1">
            <a:off x="5605770" y="3246120"/>
            <a:ext cx="550822" cy="63588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0315793-4D53-D34F-BD36-39CC305BF3F4}"/>
              </a:ext>
            </a:extLst>
          </p:cNvPr>
          <p:cNvCxnSpPr>
            <a:cxnSpLocks/>
            <a:stCxn id="11" idx="0"/>
            <a:endCxn id="14" idx="1"/>
          </p:cNvCxnSpPr>
          <p:nvPr/>
        </p:nvCxnSpPr>
        <p:spPr>
          <a:xfrm flipV="1">
            <a:off x="6156592" y="3246120"/>
            <a:ext cx="451690" cy="62517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C0E1991-87C4-C74F-8C57-8C5C034546FC}"/>
              </a:ext>
            </a:extLst>
          </p:cNvPr>
          <p:cNvCxnSpPr>
            <a:cxnSpLocks/>
            <a:stCxn id="12" idx="2"/>
            <a:endCxn id="26" idx="1"/>
          </p:cNvCxnSpPr>
          <p:nvPr/>
        </p:nvCxnSpPr>
        <p:spPr>
          <a:xfrm>
            <a:off x="6156592" y="4226338"/>
            <a:ext cx="451690" cy="55667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5040801-5D5B-C443-BFE7-52E8C09DC104}"/>
              </a:ext>
            </a:extLst>
          </p:cNvPr>
          <p:cNvCxnSpPr>
            <a:cxnSpLocks/>
            <a:stCxn id="12" idx="2"/>
            <a:endCxn id="41" idx="3"/>
          </p:cNvCxnSpPr>
          <p:nvPr/>
        </p:nvCxnSpPr>
        <p:spPr>
          <a:xfrm flipH="1">
            <a:off x="5605769" y="4226338"/>
            <a:ext cx="550823" cy="56738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C9EAA61-DDED-A04A-B0B5-012A68C4819B}"/>
              </a:ext>
            </a:extLst>
          </p:cNvPr>
          <p:cNvCxnSpPr>
            <a:cxnSpLocks/>
            <a:stCxn id="39" idx="1"/>
            <a:endCxn id="47" idx="3"/>
          </p:cNvCxnSpPr>
          <p:nvPr/>
        </p:nvCxnSpPr>
        <p:spPr>
          <a:xfrm flipH="1">
            <a:off x="3845729" y="3246120"/>
            <a:ext cx="291723" cy="45975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D8FF655-BF70-4146-9158-7015D1876673}"/>
              </a:ext>
            </a:extLst>
          </p:cNvPr>
          <p:cNvCxnSpPr>
            <a:cxnSpLocks/>
            <a:stCxn id="39" idx="1"/>
            <a:endCxn id="50" idx="3"/>
          </p:cNvCxnSpPr>
          <p:nvPr/>
        </p:nvCxnSpPr>
        <p:spPr>
          <a:xfrm flipH="1" flipV="1">
            <a:off x="3845729" y="2800973"/>
            <a:ext cx="291723" cy="44514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E75BEAA-7425-B348-B45A-C64C02B6A1CC}"/>
              </a:ext>
            </a:extLst>
          </p:cNvPr>
          <p:cNvCxnSpPr>
            <a:cxnSpLocks/>
            <a:stCxn id="39" idx="1"/>
            <a:endCxn id="45" idx="3"/>
          </p:cNvCxnSpPr>
          <p:nvPr/>
        </p:nvCxnSpPr>
        <p:spPr>
          <a:xfrm flipH="1">
            <a:off x="3908641" y="3246120"/>
            <a:ext cx="228811" cy="1727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DAC0B4B-18DB-CB46-8F29-470BCDFABDF0}"/>
              </a:ext>
            </a:extLst>
          </p:cNvPr>
          <p:cNvCxnSpPr>
            <a:cxnSpLocks/>
            <a:stCxn id="42" idx="1"/>
            <a:endCxn id="54" idx="3"/>
          </p:cNvCxnSpPr>
          <p:nvPr/>
        </p:nvCxnSpPr>
        <p:spPr>
          <a:xfrm flipH="1">
            <a:off x="3908641" y="4793724"/>
            <a:ext cx="228810" cy="1311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286E9C5-3D5D-174A-80F8-24735C6ED807}"/>
              </a:ext>
            </a:extLst>
          </p:cNvPr>
          <p:cNvCxnSpPr>
            <a:cxnSpLocks/>
            <a:stCxn id="42" idx="1"/>
            <a:endCxn id="56" idx="3"/>
          </p:cNvCxnSpPr>
          <p:nvPr/>
        </p:nvCxnSpPr>
        <p:spPr>
          <a:xfrm flipH="1">
            <a:off x="3845729" y="4793724"/>
            <a:ext cx="291722" cy="45559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6133E69-2551-804C-B7A0-B857C1C91A5B}"/>
              </a:ext>
            </a:extLst>
          </p:cNvPr>
          <p:cNvCxnSpPr>
            <a:cxnSpLocks/>
            <a:stCxn id="41" idx="1"/>
            <a:endCxn id="59" idx="3"/>
          </p:cNvCxnSpPr>
          <p:nvPr/>
        </p:nvCxnSpPr>
        <p:spPr>
          <a:xfrm flipH="1" flipV="1">
            <a:off x="3845729" y="4344421"/>
            <a:ext cx="269900" cy="44930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8EE05AD-6C45-9A4A-AC97-8AA3A44716F2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8098422" y="3246120"/>
            <a:ext cx="280053" cy="44903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E4D8095-AF4A-144F-9A20-A8E6A1DDDCA5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8098422" y="3246120"/>
            <a:ext cx="206988" cy="655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56BF390-91B4-8E44-877F-F7831EF55D85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8098422" y="2790260"/>
            <a:ext cx="280053" cy="4558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863268E-4CEC-4E4E-AE8E-F971BA94D168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8098422" y="4783011"/>
            <a:ext cx="185166" cy="24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FEBF414-01AE-C146-87F6-F091AFF58107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>
            <a:off x="8098422" y="4783011"/>
            <a:ext cx="280053" cy="44488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4AB5D79-DD14-0C4A-B238-617B4F9B3DA5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 flipV="1">
            <a:off x="8098422" y="4322995"/>
            <a:ext cx="280053" cy="46001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403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AD96-2267-B645-8349-FA4F4E46247D}"/>
              </a:ext>
            </a:extLst>
          </p:cNvPr>
          <p:cNvSpPr txBox="1">
            <a:spLocks/>
          </p:cNvSpPr>
          <p:nvPr/>
        </p:nvSpPr>
        <p:spPr>
          <a:xfrm>
            <a:off x="381000" y="274638"/>
            <a:ext cx="8305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>
                <a:solidFill>
                  <a:srgbClr val="13294B"/>
                </a:solidFill>
                <a:latin typeface="Georgia" charset="0"/>
                <a:ea typeface="Georgia" charset="0"/>
                <a:cs typeface="Georgia" charset="0"/>
              </a:rPr>
              <a:t>Existing Solutions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8527F-BB73-494E-AC4D-C782ADEB79CB}"/>
              </a:ext>
            </a:extLst>
          </p:cNvPr>
          <p:cNvSpPr txBox="1">
            <a:spLocks/>
          </p:cNvSpPr>
          <p:nvPr/>
        </p:nvSpPr>
        <p:spPr>
          <a:xfrm>
            <a:off x="381000" y="1166018"/>
            <a:ext cx="5337412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ym typeface="Wingdings" pitchFamily="2" charset="2"/>
              </a:rPr>
              <a:t>The ‘about’ section may provide a list of related subreddits</a:t>
            </a:r>
          </a:p>
          <a:p>
            <a:pPr lvl="1"/>
            <a:r>
              <a:rPr lang="en-US" sz="2000" dirty="0">
                <a:sym typeface="Wingdings" pitchFamily="2" charset="2"/>
              </a:rPr>
              <a:t>Not every subreddit has an ‘About’ section</a:t>
            </a:r>
          </a:p>
          <a:p>
            <a:pPr lvl="1"/>
            <a:r>
              <a:rPr lang="en-US" sz="2000" dirty="0">
                <a:sym typeface="Wingdings" pitchFamily="2" charset="2"/>
              </a:rPr>
              <a:t>Reddit App vs. third party App vs. iOS vs. traditional site do not have consistent ‘about’ sections</a:t>
            </a:r>
          </a:p>
          <a:p>
            <a:pPr lvl="1"/>
            <a:r>
              <a:rPr lang="en-US" sz="2000" dirty="0">
                <a:sym typeface="Wingdings" pitchFamily="2" charset="2"/>
              </a:rPr>
              <a:t>Related subreddits may not have threads similar to the current one</a:t>
            </a:r>
          </a:p>
          <a:p>
            <a:pPr lvl="1"/>
            <a:r>
              <a:rPr lang="en-US" sz="2000" dirty="0">
                <a:sym typeface="Wingdings" pitchFamily="2" charset="2"/>
              </a:rPr>
              <a:t>Not all subreddits list related subreddits</a:t>
            </a:r>
          </a:p>
          <a:p>
            <a:r>
              <a:rPr lang="en-US" sz="2000" dirty="0">
                <a:sym typeface="Wingdings" pitchFamily="2" charset="2"/>
              </a:rPr>
              <a:t>Users cross-post content to related areas </a:t>
            </a:r>
          </a:p>
          <a:p>
            <a:endParaRPr lang="en-US" sz="2000" dirty="0">
              <a:sym typeface="Wingdings" pitchFamily="2" charset="2"/>
            </a:endParaRPr>
          </a:p>
          <a:p>
            <a:endParaRPr lang="en-US" sz="20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78279F-A8EC-6F48-A8EE-4461595D1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69"/>
          <a:stretch/>
        </p:blipFill>
        <p:spPr>
          <a:xfrm>
            <a:off x="6367910" y="1780096"/>
            <a:ext cx="2722426" cy="3123637"/>
          </a:xfrm>
          <a:prstGeom prst="rect">
            <a:avLst/>
          </a:prstGeom>
        </p:spPr>
      </p:pic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3088DECD-F39B-004D-9BDD-EE48783AE6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196"/>
          <a:stretch/>
        </p:blipFill>
        <p:spPr>
          <a:xfrm>
            <a:off x="9251252" y="1790333"/>
            <a:ext cx="2722427" cy="312363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1B0B47-CF58-0347-BE41-A3F268BA0264}"/>
              </a:ext>
            </a:extLst>
          </p:cNvPr>
          <p:cNvSpPr txBox="1">
            <a:spLocks/>
          </p:cNvSpPr>
          <p:nvPr/>
        </p:nvSpPr>
        <p:spPr>
          <a:xfrm>
            <a:off x="6781889" y="1428507"/>
            <a:ext cx="1904911" cy="9423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u="sng" dirty="0"/>
              <a:t>r/</a:t>
            </a:r>
            <a:r>
              <a:rPr lang="en-US" sz="1600" u="sng" dirty="0" err="1"/>
              <a:t>nhl</a:t>
            </a:r>
            <a:r>
              <a:rPr lang="en-US" sz="1600" u="sng" dirty="0"/>
              <a:t> ‘About’ Page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F06A70A-B661-594B-AEDA-6D41A66F0918}"/>
              </a:ext>
            </a:extLst>
          </p:cNvPr>
          <p:cNvSpPr txBox="1">
            <a:spLocks/>
          </p:cNvSpPr>
          <p:nvPr/>
        </p:nvSpPr>
        <p:spPr>
          <a:xfrm>
            <a:off x="9389033" y="1428507"/>
            <a:ext cx="2446863" cy="9423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u="sng" dirty="0"/>
              <a:t>r/baseball ‘About’ Page</a:t>
            </a:r>
          </a:p>
        </p:txBody>
      </p:sp>
    </p:spTree>
    <p:extLst>
      <p:ext uri="{BB962C8B-B14F-4D97-AF65-F5344CB8AC3E}">
        <p14:creationId xmlns:p14="http://schemas.microsoft.com/office/powerpoint/2010/main" val="225699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D995-EB30-2D4A-83D5-C548646243FC}"/>
              </a:ext>
            </a:extLst>
          </p:cNvPr>
          <p:cNvSpPr txBox="1">
            <a:spLocks/>
          </p:cNvSpPr>
          <p:nvPr/>
        </p:nvSpPr>
        <p:spPr>
          <a:xfrm>
            <a:off x="381000" y="274638"/>
            <a:ext cx="8305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>
                <a:solidFill>
                  <a:srgbClr val="13294B"/>
                </a:solidFill>
                <a:latin typeface="Georgia" charset="0"/>
                <a:ea typeface="Georgia" charset="0"/>
                <a:cs typeface="Georgia" charset="0"/>
              </a:rPr>
              <a:t>Proposed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CB032-E507-F142-A6AC-5BC61DF9E2FB}"/>
              </a:ext>
            </a:extLst>
          </p:cNvPr>
          <p:cNvSpPr txBox="1">
            <a:spLocks/>
          </p:cNvSpPr>
          <p:nvPr/>
        </p:nvSpPr>
        <p:spPr>
          <a:xfrm>
            <a:off x="380999" y="1166018"/>
            <a:ext cx="5637029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ym typeface="Wingdings" pitchFamily="2" charset="2"/>
              </a:rPr>
              <a:t>Reddit Recommendation System:</a:t>
            </a:r>
          </a:p>
          <a:p>
            <a:pPr lvl="1"/>
            <a:r>
              <a:rPr lang="en-US" sz="2000" dirty="0">
                <a:sym typeface="Wingdings" pitchFamily="2" charset="2"/>
              </a:rPr>
              <a:t>Reddit bot ‘u/</a:t>
            </a:r>
            <a:r>
              <a:rPr lang="en-US" sz="2000" dirty="0" err="1">
                <a:sym typeface="Wingdings" pitchFamily="2" charset="2"/>
              </a:rPr>
              <a:t>SecureCondorBot</a:t>
            </a:r>
            <a:r>
              <a:rPr lang="en-US" sz="2000" dirty="0">
                <a:sym typeface="Wingdings" pitchFamily="2" charset="2"/>
              </a:rPr>
              <a:t>’ is mentioned in a comment on a thread/post</a:t>
            </a:r>
          </a:p>
          <a:p>
            <a:pPr lvl="1"/>
            <a:r>
              <a:rPr lang="en-US" sz="2000" dirty="0">
                <a:sym typeface="Wingdings" pitchFamily="2" charset="2"/>
              </a:rPr>
              <a:t>Thread content is analyzed</a:t>
            </a:r>
          </a:p>
          <a:p>
            <a:pPr lvl="1"/>
            <a:r>
              <a:rPr lang="en-US" sz="2000" dirty="0">
                <a:sym typeface="Wingdings" pitchFamily="2" charset="2"/>
              </a:rPr>
              <a:t>Meanwhile, bot has been pulling popular posts from the front page for content</a:t>
            </a:r>
          </a:p>
          <a:p>
            <a:pPr lvl="1"/>
            <a:r>
              <a:rPr lang="en-US" sz="2000" dirty="0">
                <a:sym typeface="Wingdings" pitchFamily="2" charset="2"/>
              </a:rPr>
              <a:t>Bot responds back to the user with a similar thread (post) to follow</a:t>
            </a:r>
          </a:p>
          <a:p>
            <a:pPr lvl="1"/>
            <a:r>
              <a:rPr lang="en-US" sz="2000" dirty="0">
                <a:sym typeface="Wingdings" pitchFamily="2" charset="2"/>
              </a:rPr>
              <a:t>The user can continue similar discussions in new contexts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DFEB7-C7BC-044E-8419-FF649C3F1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0" r="14953"/>
          <a:stretch/>
        </p:blipFill>
        <p:spPr>
          <a:xfrm>
            <a:off x="7623047" y="1553867"/>
            <a:ext cx="2745595" cy="273827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760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8667-7FD4-BF4D-B691-9870A52EF3D1}"/>
              </a:ext>
            </a:extLst>
          </p:cNvPr>
          <p:cNvSpPr txBox="1">
            <a:spLocks/>
          </p:cNvSpPr>
          <p:nvPr/>
        </p:nvSpPr>
        <p:spPr>
          <a:xfrm>
            <a:off x="381000" y="274638"/>
            <a:ext cx="8305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13294B"/>
                </a:solidFill>
                <a:latin typeface="Georgia" charset="0"/>
              </a:rPr>
              <a:t>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2E049-72A9-1F4C-93A1-C0CAAC5C5398}"/>
              </a:ext>
            </a:extLst>
          </p:cNvPr>
          <p:cNvSpPr txBox="1">
            <a:spLocks/>
          </p:cNvSpPr>
          <p:nvPr/>
        </p:nvSpPr>
        <p:spPr>
          <a:xfrm>
            <a:off x="381000" y="1166019"/>
            <a:ext cx="3170274" cy="1143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Reddit users generate ongoing discussions via comments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4E3029-4B4E-2741-A368-CF98AF968B38}"/>
              </a:ext>
            </a:extLst>
          </p:cNvPr>
          <p:cNvSpPr txBox="1">
            <a:spLocks/>
          </p:cNvSpPr>
          <p:nvPr/>
        </p:nvSpPr>
        <p:spPr>
          <a:xfrm>
            <a:off x="4352924" y="1166019"/>
            <a:ext cx="2847975" cy="1143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Pushshift.io</a:t>
            </a:r>
            <a:r>
              <a:rPr lang="en-US" sz="1800" dirty="0"/>
              <a:t> archives Reddit comments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34F506E-5BDB-4246-97D3-CC4DD1FC87EA}"/>
              </a:ext>
            </a:extLst>
          </p:cNvPr>
          <p:cNvSpPr txBox="1">
            <a:spLocks/>
          </p:cNvSpPr>
          <p:nvPr/>
        </p:nvSpPr>
        <p:spPr>
          <a:xfrm>
            <a:off x="8567737" y="1166019"/>
            <a:ext cx="3624263" cy="1143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The PSAW module provides access via the </a:t>
            </a:r>
            <a:r>
              <a:rPr lang="en-US" sz="1800" dirty="0" err="1"/>
              <a:t>Pushshift</a:t>
            </a:r>
            <a:r>
              <a:rPr lang="en-US" sz="1800" dirty="0"/>
              <a:t> API to query or ingest comments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3E6610-48D8-164D-B888-DC3BBD3439B8}"/>
              </a:ext>
            </a:extLst>
          </p:cNvPr>
          <p:cNvSpPr txBox="1">
            <a:spLocks/>
          </p:cNvSpPr>
          <p:nvPr/>
        </p:nvSpPr>
        <p:spPr>
          <a:xfrm>
            <a:off x="8686800" y="4696084"/>
            <a:ext cx="3209926" cy="1143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The PRAW module provides access to the Reddit API to watch for queries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3F270D-BA3C-C847-84E8-3789D3A2CC17}"/>
              </a:ext>
            </a:extLst>
          </p:cNvPr>
          <p:cNvSpPr txBox="1">
            <a:spLocks/>
          </p:cNvSpPr>
          <p:nvPr/>
        </p:nvSpPr>
        <p:spPr>
          <a:xfrm>
            <a:off x="4352924" y="4698135"/>
            <a:ext cx="3209926" cy="1143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Given a query, an analysis is executed to find a similar ongoing discussion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587AF0-2A94-B749-8261-416196811AD0}"/>
              </a:ext>
            </a:extLst>
          </p:cNvPr>
          <p:cNvSpPr txBox="1">
            <a:spLocks/>
          </p:cNvSpPr>
          <p:nvPr/>
        </p:nvSpPr>
        <p:spPr>
          <a:xfrm>
            <a:off x="381000" y="4698135"/>
            <a:ext cx="3209926" cy="1143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The recommendation is submitted as a reply comment to the query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5B84991-636A-0445-9214-9EA175C801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7492543"/>
              </p:ext>
            </p:extLst>
          </p:nvPr>
        </p:nvGraphicFramePr>
        <p:xfrm>
          <a:off x="0" y="2093239"/>
          <a:ext cx="12192000" cy="431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139C7A06-34EA-AE4C-8959-52ED86DA9A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2380643"/>
              </p:ext>
            </p:extLst>
          </p:nvPr>
        </p:nvGraphicFramePr>
        <p:xfrm>
          <a:off x="0" y="4180608"/>
          <a:ext cx="12192000" cy="431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D76E875-CF10-FA4A-A675-B400E0910D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65329" y="3200399"/>
            <a:ext cx="1730644" cy="894241"/>
          </a:xfrm>
          <a:prstGeom prst="bentConnector3">
            <a:avLst>
              <a:gd name="adj1" fmla="val 100149"/>
            </a:avLst>
          </a:prstGeom>
          <a:ln w="168275">
            <a:solidFill>
              <a:srgbClr val="610E0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DBEB80AB-AE1F-4A43-87AA-94CDBA1414C1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21851" y="2633971"/>
            <a:ext cx="1735810" cy="701298"/>
          </a:xfrm>
          <a:prstGeom prst="bentConnector3">
            <a:avLst>
              <a:gd name="adj1" fmla="val 0"/>
            </a:avLst>
          </a:prstGeom>
          <a:ln w="168275">
            <a:solidFill>
              <a:srgbClr val="610E0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Horizontal Scroll 30">
            <a:extLst>
              <a:ext uri="{FF2B5EF4-FFF2-40B4-BE49-F238E27FC236}">
                <a16:creationId xmlns:a16="http://schemas.microsoft.com/office/drawing/2014/main" id="{1E022145-72D9-2047-BBB7-F2F6C3BD5352}"/>
              </a:ext>
            </a:extLst>
          </p:cNvPr>
          <p:cNvSpPr/>
          <p:nvPr/>
        </p:nvSpPr>
        <p:spPr>
          <a:xfrm>
            <a:off x="3750590" y="2821488"/>
            <a:ext cx="3952068" cy="936451"/>
          </a:xfrm>
          <a:prstGeom prst="horizontalScroll">
            <a:avLst/>
          </a:prstGeom>
          <a:solidFill>
            <a:srgbClr val="CA9E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Inverted Index (Whoosh)</a:t>
            </a:r>
          </a:p>
        </p:txBody>
      </p:sp>
    </p:spTree>
    <p:extLst>
      <p:ext uri="{BB962C8B-B14F-4D97-AF65-F5344CB8AC3E}">
        <p14:creationId xmlns:p14="http://schemas.microsoft.com/office/powerpoint/2010/main" val="884453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8667-7FD4-BF4D-B691-9870A52EF3D1}"/>
              </a:ext>
            </a:extLst>
          </p:cNvPr>
          <p:cNvSpPr txBox="1">
            <a:spLocks/>
          </p:cNvSpPr>
          <p:nvPr/>
        </p:nvSpPr>
        <p:spPr>
          <a:xfrm>
            <a:off x="381000" y="274638"/>
            <a:ext cx="8305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>
                <a:solidFill>
                  <a:srgbClr val="13294B"/>
                </a:solidFill>
                <a:latin typeface="Georgia" charset="0"/>
              </a:rPr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2E049-72A9-1F4C-93A1-C0CAAC5C5398}"/>
              </a:ext>
            </a:extLst>
          </p:cNvPr>
          <p:cNvSpPr txBox="1">
            <a:spLocks/>
          </p:cNvSpPr>
          <p:nvPr/>
        </p:nvSpPr>
        <p:spPr>
          <a:xfrm>
            <a:off x="380999" y="1166018"/>
            <a:ext cx="9739393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000" dirty="0"/>
              <a:t>The recommender system is comprised of three programs.</a:t>
            </a:r>
          </a:p>
          <a:p>
            <a:pPr fontAlgn="base"/>
            <a:r>
              <a:rPr lang="en-US" sz="2000" dirty="0"/>
              <a:t>The Indexer</a:t>
            </a:r>
          </a:p>
          <a:p>
            <a:pPr lvl="1" fontAlgn="base"/>
            <a:r>
              <a:rPr lang="en-US" sz="2000" dirty="0"/>
              <a:t>Uses PSAW to ingest comments.</a:t>
            </a:r>
          </a:p>
          <a:p>
            <a:pPr lvl="1" fontAlgn="base"/>
            <a:r>
              <a:rPr lang="en-US" sz="2000" dirty="0"/>
              <a:t>Uses Whoosh to continually build the inverted index</a:t>
            </a:r>
          </a:p>
          <a:p>
            <a:pPr fontAlgn="base"/>
            <a:r>
              <a:rPr lang="en-US" sz="2000" dirty="0"/>
              <a:t>The Watcher</a:t>
            </a:r>
          </a:p>
          <a:p>
            <a:pPr lvl="1" fontAlgn="base"/>
            <a:r>
              <a:rPr lang="en-US" sz="2000" dirty="0"/>
              <a:t>Uses PRAW to watch for queries directed at the bot.</a:t>
            </a:r>
          </a:p>
          <a:p>
            <a:pPr lvl="1" fontAlgn="base"/>
            <a:r>
              <a:rPr lang="en-US" sz="2000" dirty="0"/>
              <a:t>Hands off queries to Responder</a:t>
            </a:r>
          </a:p>
          <a:p>
            <a:pPr fontAlgn="base"/>
            <a:r>
              <a:rPr lang="en-US" sz="2000" dirty="0"/>
              <a:t>The Responder</a:t>
            </a:r>
          </a:p>
          <a:p>
            <a:pPr lvl="1" fontAlgn="base"/>
            <a:r>
              <a:rPr lang="en-US" sz="2000" dirty="0"/>
              <a:t>Uses PRAW to collect the ongoing discussion “around” the query to build the query document.</a:t>
            </a:r>
          </a:p>
          <a:p>
            <a:pPr lvl="1" fontAlgn="base"/>
            <a:r>
              <a:rPr lang="en-US" sz="2000" dirty="0"/>
              <a:t>Uses Whoosh, the inverted index and Okapi to </a:t>
            </a:r>
            <a:r>
              <a:rPr lang="en-US" sz="2000" dirty="0" err="1"/>
              <a:t>recomend</a:t>
            </a:r>
            <a:r>
              <a:rPr lang="en-US" sz="2000" dirty="0"/>
              <a:t> a </a:t>
            </a:r>
            <a:r>
              <a:rPr lang="en-US" sz="2000" dirty="0" err="1"/>
              <a:t>similary</a:t>
            </a:r>
            <a:r>
              <a:rPr lang="en-US" sz="2000" dirty="0"/>
              <a:t> ongoing discussion.</a:t>
            </a:r>
          </a:p>
        </p:txBody>
      </p:sp>
    </p:spTree>
    <p:extLst>
      <p:ext uri="{BB962C8B-B14F-4D97-AF65-F5344CB8AC3E}">
        <p14:creationId xmlns:p14="http://schemas.microsoft.com/office/powerpoint/2010/main" val="1174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8667-7FD4-BF4D-B691-9870A52EF3D1}"/>
              </a:ext>
            </a:extLst>
          </p:cNvPr>
          <p:cNvSpPr txBox="1">
            <a:spLocks/>
          </p:cNvSpPr>
          <p:nvPr/>
        </p:nvSpPr>
        <p:spPr>
          <a:xfrm>
            <a:off x="381000" y="274638"/>
            <a:ext cx="8305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13294B"/>
                </a:solidFill>
                <a:latin typeface="Georgia" charset="0"/>
              </a:rPr>
              <a:t>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54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8667-7FD4-BF4D-B691-9870A52EF3D1}"/>
              </a:ext>
            </a:extLst>
          </p:cNvPr>
          <p:cNvSpPr txBox="1">
            <a:spLocks/>
          </p:cNvSpPr>
          <p:nvPr/>
        </p:nvSpPr>
        <p:spPr>
          <a:xfrm>
            <a:off x="381000" y="274638"/>
            <a:ext cx="8305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13294B"/>
                </a:solidFill>
                <a:latin typeface="Georgia" charset="0"/>
              </a:rPr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2826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ILtemplates">
  <a:themeElements>
    <a:clrScheme name="Custom 3">
      <a:dk1>
        <a:srgbClr val="131F33"/>
      </a:dk1>
      <a:lt1>
        <a:srgbClr val="FFFFFF"/>
      </a:lt1>
      <a:dk2>
        <a:srgbClr val="FA6300"/>
      </a:dk2>
      <a:lt2>
        <a:srgbClr val="FAFAFA"/>
      </a:lt2>
      <a:accent1>
        <a:srgbClr val="131F33"/>
      </a:accent1>
      <a:accent2>
        <a:srgbClr val="FA6300"/>
      </a:accent2>
      <a:accent3>
        <a:srgbClr val="555555"/>
      </a:accent3>
      <a:accent4>
        <a:srgbClr val="888888"/>
      </a:accent4>
      <a:accent5>
        <a:srgbClr val="4BACC6"/>
      </a:accent5>
      <a:accent6>
        <a:srgbClr val="F79646"/>
      </a:accent6>
      <a:hlink>
        <a:srgbClr val="666666"/>
      </a:hlink>
      <a:folHlink>
        <a:srgbClr val="AAAAAA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ILtemplates" id="{6EC0D3B8-D00B-9A47-9A8C-D7EB10692958}" vid="{653600DB-8A06-0545-A332-28A5B2E8376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936</TotalTime>
  <Words>525</Words>
  <Application>Microsoft Macintosh PowerPoint</Application>
  <PresentationFormat>Widescreen</PresentationFormat>
  <Paragraphs>82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Garamond</vt:lpstr>
      <vt:lpstr>Georgia</vt:lpstr>
      <vt:lpstr>Trebuchet MS</vt:lpstr>
      <vt:lpstr>ThemeILtemplates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Hoerr</dc:creator>
  <cp:lastModifiedBy>Dudley, J</cp:lastModifiedBy>
  <cp:revision>45</cp:revision>
  <dcterms:created xsi:type="dcterms:W3CDTF">2016-01-13T21:18:08Z</dcterms:created>
  <dcterms:modified xsi:type="dcterms:W3CDTF">2019-12-16T05:54:39Z</dcterms:modified>
</cp:coreProperties>
</file>